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Nunito Sans Bold" charset="1" panose="00000800000000000000"/>
      <p:regular r:id="rId14"/>
    </p:embeddedFont>
    <p:embeddedFont>
      <p:font typeface="Nunito Sans Bold Bold" charset="1" panose="00000900000000000000"/>
      <p:regular r:id="rId15"/>
    </p:embeddedFont>
    <p:embeddedFont>
      <p:font typeface="Nunito Sans Bold Italics" charset="1" panose="00000800000000000000"/>
      <p:regular r:id="rId16"/>
    </p:embeddedFont>
    <p:embeddedFont>
      <p:font typeface="Nunito Sans Bold Bold Italics" charset="1" panose="00000900000000000000"/>
      <p:regular r:id="rId17"/>
    </p:embeddedFont>
    <p:embeddedFont>
      <p:font typeface="Nunito Sans Black" charset="1" panose="00000A00000000000000"/>
      <p:regular r:id="rId18"/>
    </p:embeddedFont>
    <p:embeddedFont>
      <p:font typeface="Nunito Sans Black Italics" charset="1" panose="00000A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4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svg" Type="http://schemas.openxmlformats.org/officeDocument/2006/relationships/image"/><Relationship Id="rId2" Target="../media/image44.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 Id="rId3" Target="../media/image54.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6054" r="0" b="0"/>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90000"/>
          </a:blip>
          <a:srcRect l="5625" t="12421" r="5625" b="12421"/>
          <a:stretch>
            <a:fillRect/>
          </a:stretch>
        </p:blipFill>
        <p:spPr>
          <a:xfrm flipH="false" flipV="false" rot="0">
            <a:off x="1028700" y="1028700"/>
            <a:ext cx="16230600" cy="822960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306533" y="2939996"/>
            <a:ext cx="1674935" cy="1674935"/>
          </a:xfrm>
          <a:prstGeom prst="rect">
            <a:avLst/>
          </a:prstGeom>
        </p:spPr>
      </p:pic>
      <p:sp>
        <p:nvSpPr>
          <p:cNvPr name="TextBox 5" id="5"/>
          <p:cNvSpPr txBox="true"/>
          <p:nvPr/>
        </p:nvSpPr>
        <p:spPr>
          <a:xfrm rot="0">
            <a:off x="2168664" y="1990019"/>
            <a:ext cx="3770929" cy="1538097"/>
          </a:xfrm>
          <a:prstGeom prst="rect">
            <a:avLst/>
          </a:prstGeom>
        </p:spPr>
        <p:txBody>
          <a:bodyPr anchor="t" rtlCol="false" tIns="0" lIns="0" bIns="0" rIns="0">
            <a:spAutoFit/>
          </a:bodyPr>
          <a:lstStyle/>
          <a:p>
            <a:pPr>
              <a:lnSpc>
                <a:spcPts val="3023"/>
              </a:lnSpc>
            </a:pPr>
            <a:r>
              <a:rPr lang="en-US" sz="2799">
                <a:solidFill>
                  <a:srgbClr val="FFFFFF"/>
                </a:solidFill>
                <a:latin typeface="Source Sans Pro"/>
              </a:rPr>
              <a:t>Presented By: </a:t>
            </a:r>
          </a:p>
          <a:p>
            <a:pPr>
              <a:lnSpc>
                <a:spcPts val="3023"/>
              </a:lnSpc>
            </a:pPr>
            <a:r>
              <a:rPr lang="en-US" sz="2799">
                <a:solidFill>
                  <a:srgbClr val="FFFFFF"/>
                </a:solidFill>
                <a:latin typeface="Source Sans Pro"/>
              </a:rPr>
              <a:t>Mohit</a:t>
            </a:r>
          </a:p>
          <a:p>
            <a:pPr>
              <a:lnSpc>
                <a:spcPts val="3023"/>
              </a:lnSpc>
            </a:pPr>
            <a:r>
              <a:rPr lang="en-US" sz="2799">
                <a:solidFill>
                  <a:srgbClr val="FFFFFF"/>
                </a:solidFill>
                <a:latin typeface="Source Sans Pro"/>
              </a:rPr>
              <a:t>Manish</a:t>
            </a:r>
          </a:p>
          <a:p>
            <a:pPr>
              <a:lnSpc>
                <a:spcPts val="3023"/>
              </a:lnSpc>
            </a:pPr>
            <a:r>
              <a:rPr lang="en-US" sz="2799">
                <a:solidFill>
                  <a:srgbClr val="FFFFFF"/>
                </a:solidFill>
                <a:latin typeface="Source Sans Pro"/>
              </a:rPr>
              <a:t>Namit</a:t>
            </a:r>
          </a:p>
        </p:txBody>
      </p:sp>
      <p:sp>
        <p:nvSpPr>
          <p:cNvPr name="TextBox 6" id="6"/>
          <p:cNvSpPr txBox="true"/>
          <p:nvPr/>
        </p:nvSpPr>
        <p:spPr>
          <a:xfrm rot="0">
            <a:off x="1981200" y="4557780"/>
            <a:ext cx="14325600" cy="2239367"/>
          </a:xfrm>
          <a:prstGeom prst="rect">
            <a:avLst/>
          </a:prstGeom>
        </p:spPr>
        <p:txBody>
          <a:bodyPr anchor="t" rtlCol="false" tIns="0" lIns="0" bIns="0" rIns="0">
            <a:spAutoFit/>
          </a:bodyPr>
          <a:lstStyle/>
          <a:p>
            <a:pPr algn="ctr">
              <a:lnSpc>
                <a:spcPts val="18320"/>
              </a:lnSpc>
            </a:pPr>
            <a:r>
              <a:rPr lang="en-US" spc="2172" sz="13085">
                <a:solidFill>
                  <a:srgbClr val="FFFFFF"/>
                </a:solidFill>
                <a:latin typeface="Nunito Sans Black"/>
              </a:rPr>
              <a:t>PLANTHUB</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97827"/>
            <a:ext cx="2638732" cy="10682654"/>
            <a:chOff x="0" y="0"/>
            <a:chExt cx="1115760" cy="4517048"/>
          </a:xfrm>
        </p:grpSpPr>
        <p:sp>
          <p:nvSpPr>
            <p:cNvPr name="Freeform 3" id="3"/>
            <p:cNvSpPr/>
            <p:nvPr/>
          </p:nvSpPr>
          <p:spPr>
            <a:xfrm>
              <a:off x="0" y="0"/>
              <a:ext cx="1115760" cy="4517048"/>
            </a:xfrm>
            <a:custGeom>
              <a:avLst/>
              <a:gdLst/>
              <a:ahLst/>
              <a:cxnLst/>
              <a:rect r="r" b="b" t="t" l="l"/>
              <a:pathLst>
                <a:path h="4517048" w="1115760">
                  <a:moveTo>
                    <a:pt x="991300" y="4517048"/>
                  </a:moveTo>
                  <a:lnTo>
                    <a:pt x="124460" y="4517048"/>
                  </a:lnTo>
                  <a:cubicBezTo>
                    <a:pt x="55880" y="4517048"/>
                    <a:pt x="0" y="4461168"/>
                    <a:pt x="0" y="4392588"/>
                  </a:cubicBezTo>
                  <a:lnTo>
                    <a:pt x="0" y="124460"/>
                  </a:lnTo>
                  <a:cubicBezTo>
                    <a:pt x="0" y="55880"/>
                    <a:pt x="55880" y="0"/>
                    <a:pt x="124460" y="0"/>
                  </a:cubicBezTo>
                  <a:lnTo>
                    <a:pt x="991300" y="0"/>
                  </a:lnTo>
                  <a:cubicBezTo>
                    <a:pt x="1059880" y="0"/>
                    <a:pt x="1115760" y="55880"/>
                    <a:pt x="1115760" y="124460"/>
                  </a:cubicBezTo>
                  <a:lnTo>
                    <a:pt x="1115760" y="4392588"/>
                  </a:lnTo>
                  <a:cubicBezTo>
                    <a:pt x="1115760" y="4461168"/>
                    <a:pt x="1059880" y="4517048"/>
                    <a:pt x="991300" y="4517048"/>
                  </a:cubicBezTo>
                  <a:close/>
                </a:path>
              </a:pathLst>
            </a:custGeom>
            <a:solidFill>
              <a:srgbClr val="487307"/>
            </a:solidFill>
          </p:spPr>
        </p:sp>
      </p:grpSp>
      <p:grpSp>
        <p:nvGrpSpPr>
          <p:cNvPr name="Group 4" id="4"/>
          <p:cNvGrpSpPr>
            <a:grpSpLocks noChangeAspect="true"/>
          </p:cNvGrpSpPr>
          <p:nvPr/>
        </p:nvGrpSpPr>
        <p:grpSpPr>
          <a:xfrm rot="0">
            <a:off x="5375732" y="1028700"/>
            <a:ext cx="3291224" cy="4936837"/>
            <a:chOff x="0" y="0"/>
            <a:chExt cx="6350000" cy="9525000"/>
          </a:xfrm>
        </p:grpSpPr>
        <p:sp>
          <p:nvSpPr>
            <p:cNvPr name="Freeform 5" id="5"/>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25334" r="-25334" t="0" b="0"/>
              </a:stretch>
            </a:blipFill>
          </p:spPr>
        </p:sp>
      </p:grpSp>
      <p:grpSp>
        <p:nvGrpSpPr>
          <p:cNvPr name="Group 6" id="6"/>
          <p:cNvGrpSpPr>
            <a:grpSpLocks noChangeAspect="true"/>
          </p:cNvGrpSpPr>
          <p:nvPr/>
        </p:nvGrpSpPr>
        <p:grpSpPr>
          <a:xfrm rot="0">
            <a:off x="-420256" y="1028700"/>
            <a:ext cx="5486400" cy="8229600"/>
            <a:chOff x="0" y="0"/>
            <a:chExt cx="6350000" cy="9525000"/>
          </a:xfrm>
        </p:grpSpPr>
        <p:sp>
          <p:nvSpPr>
            <p:cNvPr name="Freeform 7" id="7"/>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25000" r="-25000" t="0" b="0"/>
              </a:stretch>
            </a:blipFill>
          </p:spPr>
        </p:sp>
      </p:grpSp>
      <p:grpSp>
        <p:nvGrpSpPr>
          <p:cNvPr name="Group 8" id="8"/>
          <p:cNvGrpSpPr>
            <a:grpSpLocks noChangeAspect="true"/>
          </p:cNvGrpSpPr>
          <p:nvPr/>
        </p:nvGrpSpPr>
        <p:grpSpPr>
          <a:xfrm rot="0">
            <a:off x="8976173" y="1028700"/>
            <a:ext cx="4936837" cy="4936837"/>
            <a:chOff x="0" y="0"/>
            <a:chExt cx="6350000" cy="6350000"/>
          </a:xfrm>
        </p:grpSpPr>
        <p:sp>
          <p:nvSpPr>
            <p:cNvPr name="Freeform 9" id="9"/>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5151" r="-25151" t="0" b="0"/>
              </a:stretch>
            </a:blipFill>
          </p:spPr>
        </p:sp>
      </p:grpSp>
      <p:grpSp>
        <p:nvGrpSpPr>
          <p:cNvPr name="Group 10" id="10"/>
          <p:cNvGrpSpPr>
            <a:grpSpLocks noChangeAspect="true"/>
          </p:cNvGrpSpPr>
          <p:nvPr/>
        </p:nvGrpSpPr>
        <p:grpSpPr>
          <a:xfrm rot="0">
            <a:off x="10951065" y="6296355"/>
            <a:ext cx="2961945" cy="2961945"/>
            <a:chOff x="0" y="0"/>
            <a:chExt cx="6350000" cy="6350000"/>
          </a:xfrm>
        </p:grpSpPr>
        <p:sp>
          <p:nvSpPr>
            <p:cNvPr name="Freeform 11" id="11"/>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32302" r="-32302" t="0" b="0"/>
              </a:stretch>
            </a:blipFill>
          </p:spPr>
        </p:sp>
      </p:grpSp>
      <p:grpSp>
        <p:nvGrpSpPr>
          <p:cNvPr name="Group 12" id="12"/>
          <p:cNvGrpSpPr>
            <a:grpSpLocks noChangeAspect="true"/>
          </p:cNvGrpSpPr>
          <p:nvPr/>
        </p:nvGrpSpPr>
        <p:grpSpPr>
          <a:xfrm rot="0">
            <a:off x="5375732" y="6296355"/>
            <a:ext cx="5265746" cy="2961945"/>
            <a:chOff x="0" y="0"/>
            <a:chExt cx="11289030" cy="6350000"/>
          </a:xfrm>
        </p:grpSpPr>
        <p:sp>
          <p:nvSpPr>
            <p:cNvPr name="Freeform 13" id="13"/>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6"/>
              <a:stretch>
                <a:fillRect l="0" r="0" t="-9157" b="-9157"/>
              </a:stretch>
            </a:blipFill>
          </p:spPr>
        </p:sp>
      </p:grpSp>
      <p:pic>
        <p:nvPicPr>
          <p:cNvPr name="Picture 14" id="14"/>
          <p:cNvPicPr>
            <a:picLocks noChangeAspect="true"/>
          </p:cNvPicPr>
          <p:nvPr/>
        </p:nvPicPr>
        <p:blipFill>
          <a:blip r:embed="rId7">
            <a:alphaModFix amt="5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585144" y="4117881"/>
            <a:ext cx="6507444" cy="7701117"/>
          </a:xfrm>
          <a:prstGeom prst="rect">
            <a:avLst/>
          </a:prstGeom>
        </p:spPr>
      </p:pic>
      <p:grpSp>
        <p:nvGrpSpPr>
          <p:cNvPr name="Group 15" id="15"/>
          <p:cNvGrpSpPr/>
          <p:nvPr/>
        </p:nvGrpSpPr>
        <p:grpSpPr>
          <a:xfrm rot="0">
            <a:off x="11444592" y="1634805"/>
            <a:ext cx="5814708" cy="3724626"/>
            <a:chOff x="0" y="0"/>
            <a:chExt cx="2146162" cy="1374729"/>
          </a:xfrm>
        </p:grpSpPr>
        <p:sp>
          <p:nvSpPr>
            <p:cNvPr name="Freeform 16" id="16"/>
            <p:cNvSpPr/>
            <p:nvPr/>
          </p:nvSpPr>
          <p:spPr>
            <a:xfrm>
              <a:off x="0" y="0"/>
              <a:ext cx="2146162" cy="1374729"/>
            </a:xfrm>
            <a:custGeom>
              <a:avLst/>
              <a:gdLst/>
              <a:ahLst/>
              <a:cxnLst/>
              <a:rect r="r" b="b" t="t" l="l"/>
              <a:pathLst>
                <a:path h="1374729" w="2146162">
                  <a:moveTo>
                    <a:pt x="2021701" y="1374729"/>
                  </a:moveTo>
                  <a:lnTo>
                    <a:pt x="124460" y="1374729"/>
                  </a:lnTo>
                  <a:cubicBezTo>
                    <a:pt x="55880" y="1374729"/>
                    <a:pt x="0" y="1318849"/>
                    <a:pt x="0" y="1250269"/>
                  </a:cubicBezTo>
                  <a:lnTo>
                    <a:pt x="0" y="124460"/>
                  </a:lnTo>
                  <a:cubicBezTo>
                    <a:pt x="0" y="55880"/>
                    <a:pt x="55880" y="0"/>
                    <a:pt x="124460" y="0"/>
                  </a:cubicBezTo>
                  <a:lnTo>
                    <a:pt x="2021702" y="0"/>
                  </a:lnTo>
                  <a:cubicBezTo>
                    <a:pt x="2090282" y="0"/>
                    <a:pt x="2146162" y="55880"/>
                    <a:pt x="2146162" y="124460"/>
                  </a:cubicBezTo>
                  <a:lnTo>
                    <a:pt x="2146162" y="1250269"/>
                  </a:lnTo>
                  <a:cubicBezTo>
                    <a:pt x="2146162" y="1318849"/>
                    <a:pt x="2090282" y="1374729"/>
                    <a:pt x="2021702" y="1374729"/>
                  </a:cubicBezTo>
                  <a:close/>
                </a:path>
              </a:pathLst>
            </a:custGeom>
            <a:solidFill>
              <a:srgbClr val="F29F05"/>
            </a:solidFill>
          </p:spPr>
        </p:sp>
      </p:grpSp>
      <p:grpSp>
        <p:nvGrpSpPr>
          <p:cNvPr name="Group 17" id="17"/>
          <p:cNvGrpSpPr/>
          <p:nvPr/>
        </p:nvGrpSpPr>
        <p:grpSpPr>
          <a:xfrm rot="0">
            <a:off x="4482840" y="5388006"/>
            <a:ext cx="1459066" cy="1459066"/>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sp>
        <p:nvSpPr>
          <p:cNvPr name="AutoShape 19" id="19"/>
          <p:cNvSpPr/>
          <p:nvPr/>
        </p:nvSpPr>
        <p:spPr>
          <a:xfrm rot="5400000">
            <a:off x="4926619" y="6079440"/>
            <a:ext cx="571508" cy="0"/>
          </a:xfrm>
          <a:prstGeom prst="line">
            <a:avLst/>
          </a:prstGeom>
          <a:ln cap="rnd" w="76200">
            <a:solidFill>
              <a:srgbClr val="FFFFFF"/>
            </a:solidFill>
            <a:prstDash val="solid"/>
            <a:headEnd type="none" len="sm" w="sm"/>
            <a:tailEnd type="arrow" len="sm" w="med"/>
          </a:ln>
        </p:spPr>
      </p:sp>
      <p:pic>
        <p:nvPicPr>
          <p:cNvPr name="Picture 20" id="2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5067880" y="7066880"/>
            <a:ext cx="2191420" cy="2191420"/>
          </a:xfrm>
          <a:prstGeom prst="rect">
            <a:avLst/>
          </a:prstGeom>
        </p:spPr>
      </p:pic>
      <p:sp>
        <p:nvSpPr>
          <p:cNvPr name="TextBox 21" id="21"/>
          <p:cNvSpPr txBox="true"/>
          <p:nvPr/>
        </p:nvSpPr>
        <p:spPr>
          <a:xfrm rot="0">
            <a:off x="12139685" y="4248260"/>
            <a:ext cx="3577631" cy="469392"/>
          </a:xfrm>
          <a:prstGeom prst="rect">
            <a:avLst/>
          </a:prstGeom>
        </p:spPr>
        <p:txBody>
          <a:bodyPr anchor="t" rtlCol="false" tIns="0" lIns="0" bIns="0" rIns="0">
            <a:spAutoFit/>
          </a:bodyPr>
          <a:lstStyle/>
          <a:p>
            <a:pPr>
              <a:lnSpc>
                <a:spcPts val="3744"/>
              </a:lnSpc>
            </a:pPr>
            <a:r>
              <a:rPr lang="en-US" sz="3200">
                <a:solidFill>
                  <a:srgbClr val="FFFFFF"/>
                </a:solidFill>
                <a:latin typeface="Nunito Sans Bold"/>
              </a:rPr>
              <a:t>Our Picture</a:t>
            </a:r>
          </a:p>
        </p:txBody>
      </p:sp>
      <p:sp>
        <p:nvSpPr>
          <p:cNvPr name="TextBox 22" id="22"/>
          <p:cNvSpPr txBox="true"/>
          <p:nvPr/>
        </p:nvSpPr>
        <p:spPr>
          <a:xfrm rot="0">
            <a:off x="12139685" y="2448035"/>
            <a:ext cx="5119615" cy="1790700"/>
          </a:xfrm>
          <a:prstGeom prst="rect">
            <a:avLst/>
          </a:prstGeom>
        </p:spPr>
        <p:txBody>
          <a:bodyPr anchor="t" rtlCol="false" tIns="0" lIns="0" bIns="0" rIns="0">
            <a:spAutoFit/>
          </a:bodyPr>
          <a:lstStyle/>
          <a:p>
            <a:pPr algn="just">
              <a:lnSpc>
                <a:spcPts val="6839"/>
              </a:lnSpc>
            </a:pPr>
            <a:r>
              <a:rPr lang="en-US" sz="7200">
                <a:solidFill>
                  <a:srgbClr val="FFFFFF"/>
                </a:solidFill>
                <a:latin typeface="Nunito Sans Black Bold"/>
              </a:rPr>
              <a:t>Plant Hub</a:t>
            </a:r>
          </a:p>
          <a:p>
            <a:pPr algn="just">
              <a:lnSpc>
                <a:spcPts val="6839"/>
              </a:lnSpc>
            </a:pPr>
            <a:r>
              <a:rPr lang="en-US" sz="7200">
                <a:solidFill>
                  <a:srgbClr val="FFFFFF"/>
                </a:solidFill>
                <a:latin typeface="Nunito Sans Black Bold"/>
              </a:rPr>
              <a:t>Gallery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269084" y="-1303819"/>
            <a:ext cx="7133784" cy="8442348"/>
          </a:xfrm>
          <a:prstGeom prst="rect">
            <a:avLst/>
          </a:prstGeom>
        </p:spPr>
      </p:pic>
      <p:sp>
        <p:nvSpPr>
          <p:cNvPr name="TextBox 3" id="3"/>
          <p:cNvSpPr txBox="true"/>
          <p:nvPr/>
        </p:nvSpPr>
        <p:spPr>
          <a:xfrm rot="0">
            <a:off x="2778743" y="1162050"/>
            <a:ext cx="12730514" cy="1035050"/>
          </a:xfrm>
          <a:prstGeom prst="rect">
            <a:avLst/>
          </a:prstGeom>
        </p:spPr>
        <p:txBody>
          <a:bodyPr anchor="t" rtlCol="false" tIns="0" lIns="0" bIns="0" rIns="0">
            <a:spAutoFit/>
          </a:bodyPr>
          <a:lstStyle/>
          <a:p>
            <a:pPr algn="ctr">
              <a:lnSpc>
                <a:spcPts val="7600"/>
              </a:lnSpc>
            </a:pPr>
            <a:r>
              <a:rPr lang="en-US" sz="8000">
                <a:solidFill>
                  <a:srgbClr val="141414"/>
                </a:solidFill>
                <a:latin typeface="Nunito Sans Black"/>
              </a:rPr>
              <a:t>Great Price List</a:t>
            </a:r>
          </a:p>
        </p:txBody>
      </p:sp>
      <p:sp>
        <p:nvSpPr>
          <p:cNvPr name="TextBox 4" id="4"/>
          <p:cNvSpPr txBox="true"/>
          <p:nvPr/>
        </p:nvSpPr>
        <p:spPr>
          <a:xfrm rot="0">
            <a:off x="5967209" y="2187575"/>
            <a:ext cx="6353582" cy="457200"/>
          </a:xfrm>
          <a:prstGeom prst="rect">
            <a:avLst/>
          </a:prstGeom>
        </p:spPr>
        <p:txBody>
          <a:bodyPr anchor="t" rtlCol="false" tIns="0" lIns="0" bIns="0" rIns="0">
            <a:spAutoFit/>
          </a:bodyPr>
          <a:lstStyle/>
          <a:p>
            <a:pPr algn="ctr">
              <a:lnSpc>
                <a:spcPts val="3419"/>
              </a:lnSpc>
            </a:pPr>
            <a:r>
              <a:rPr lang="en-US" sz="3600">
                <a:solidFill>
                  <a:srgbClr val="487307"/>
                </a:solidFill>
                <a:latin typeface="Nunito Sans Bold"/>
              </a:rPr>
              <a:t>Offer For You</a:t>
            </a:r>
          </a:p>
        </p:txBody>
      </p:sp>
      <p:grpSp>
        <p:nvGrpSpPr>
          <p:cNvPr name="Group 5" id="5"/>
          <p:cNvGrpSpPr/>
          <p:nvPr/>
        </p:nvGrpSpPr>
        <p:grpSpPr>
          <a:xfrm rot="0">
            <a:off x="6615172" y="3099288"/>
            <a:ext cx="5057657" cy="6159012"/>
            <a:chOff x="0" y="0"/>
            <a:chExt cx="2138577" cy="2604273"/>
          </a:xfrm>
        </p:grpSpPr>
        <p:sp>
          <p:nvSpPr>
            <p:cNvPr name="Freeform 6" id="6"/>
            <p:cNvSpPr/>
            <p:nvPr/>
          </p:nvSpPr>
          <p:spPr>
            <a:xfrm>
              <a:off x="0" y="0"/>
              <a:ext cx="2138577" cy="2604273"/>
            </a:xfrm>
            <a:custGeom>
              <a:avLst/>
              <a:gdLst/>
              <a:ahLst/>
              <a:cxnLst/>
              <a:rect r="r" b="b" t="t" l="l"/>
              <a:pathLst>
                <a:path h="2604273" w="2138577">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3"/>
                    <a:pt x="2014117" y="2604273"/>
                  </a:cubicBezTo>
                  <a:close/>
                </a:path>
              </a:pathLst>
            </a:custGeom>
            <a:solidFill>
              <a:srgbClr val="487307"/>
            </a:solidFill>
          </p:spPr>
        </p:sp>
      </p:grpSp>
      <p:grpSp>
        <p:nvGrpSpPr>
          <p:cNvPr name="Group 7" id="7"/>
          <p:cNvGrpSpPr/>
          <p:nvPr/>
        </p:nvGrpSpPr>
        <p:grpSpPr>
          <a:xfrm rot="0">
            <a:off x="12201643" y="3099288"/>
            <a:ext cx="5057657" cy="6159012"/>
            <a:chOff x="0" y="0"/>
            <a:chExt cx="2138577" cy="2604273"/>
          </a:xfrm>
        </p:grpSpPr>
        <p:sp>
          <p:nvSpPr>
            <p:cNvPr name="Freeform 8" id="8"/>
            <p:cNvSpPr/>
            <p:nvPr/>
          </p:nvSpPr>
          <p:spPr>
            <a:xfrm>
              <a:off x="0" y="0"/>
              <a:ext cx="2138577" cy="2604273"/>
            </a:xfrm>
            <a:custGeom>
              <a:avLst/>
              <a:gdLst/>
              <a:ahLst/>
              <a:cxnLst/>
              <a:rect r="r" b="b" t="t" l="l"/>
              <a:pathLst>
                <a:path h="2604273" w="2138577">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3"/>
                    <a:pt x="2014117" y="2604273"/>
                  </a:cubicBezTo>
                  <a:close/>
                </a:path>
              </a:pathLst>
            </a:custGeom>
            <a:solidFill>
              <a:srgbClr val="F29F05"/>
            </a:solidFill>
          </p:spPr>
        </p:sp>
      </p:grpSp>
      <p:grpSp>
        <p:nvGrpSpPr>
          <p:cNvPr name="Group 9" id="9"/>
          <p:cNvGrpSpPr/>
          <p:nvPr/>
        </p:nvGrpSpPr>
        <p:grpSpPr>
          <a:xfrm rot="0">
            <a:off x="1028700" y="3099288"/>
            <a:ext cx="5057657" cy="6159012"/>
            <a:chOff x="0" y="0"/>
            <a:chExt cx="2138577" cy="2604273"/>
          </a:xfrm>
        </p:grpSpPr>
        <p:sp>
          <p:nvSpPr>
            <p:cNvPr name="Freeform 10" id="10"/>
            <p:cNvSpPr/>
            <p:nvPr/>
          </p:nvSpPr>
          <p:spPr>
            <a:xfrm>
              <a:off x="0" y="0"/>
              <a:ext cx="2138577" cy="2604273"/>
            </a:xfrm>
            <a:custGeom>
              <a:avLst/>
              <a:gdLst/>
              <a:ahLst/>
              <a:cxnLst/>
              <a:rect r="r" b="b" t="t" l="l"/>
              <a:pathLst>
                <a:path h="2604273" w="2138577">
                  <a:moveTo>
                    <a:pt x="2014117" y="2604273"/>
                  </a:moveTo>
                  <a:lnTo>
                    <a:pt x="124460" y="2604273"/>
                  </a:lnTo>
                  <a:cubicBezTo>
                    <a:pt x="55880" y="2604273"/>
                    <a:pt x="0" y="2548393"/>
                    <a:pt x="0" y="2479813"/>
                  </a:cubicBezTo>
                  <a:lnTo>
                    <a:pt x="0" y="124460"/>
                  </a:lnTo>
                  <a:cubicBezTo>
                    <a:pt x="0" y="55880"/>
                    <a:pt x="55880" y="0"/>
                    <a:pt x="124460" y="0"/>
                  </a:cubicBezTo>
                  <a:lnTo>
                    <a:pt x="2014117" y="0"/>
                  </a:lnTo>
                  <a:cubicBezTo>
                    <a:pt x="2082697" y="0"/>
                    <a:pt x="2138577" y="55880"/>
                    <a:pt x="2138577" y="124460"/>
                  </a:cubicBezTo>
                  <a:lnTo>
                    <a:pt x="2138577" y="2479814"/>
                  </a:lnTo>
                  <a:cubicBezTo>
                    <a:pt x="2138577" y="2548393"/>
                    <a:pt x="2082697" y="2604273"/>
                    <a:pt x="2014117" y="2604273"/>
                  </a:cubicBezTo>
                  <a:close/>
                </a:path>
              </a:pathLst>
            </a:custGeom>
            <a:solidFill>
              <a:srgbClr val="BF0404"/>
            </a:solidFill>
          </p:spPr>
        </p:sp>
      </p:grpSp>
      <p:sp>
        <p:nvSpPr>
          <p:cNvPr name="TextBox 11" id="11"/>
          <p:cNvSpPr txBox="true"/>
          <p:nvPr/>
        </p:nvSpPr>
        <p:spPr>
          <a:xfrm rot="0">
            <a:off x="1654368" y="5280025"/>
            <a:ext cx="3806321" cy="457200"/>
          </a:xfrm>
          <a:prstGeom prst="rect">
            <a:avLst/>
          </a:prstGeom>
        </p:spPr>
        <p:txBody>
          <a:bodyPr anchor="t" rtlCol="false" tIns="0" lIns="0" bIns="0" rIns="0">
            <a:spAutoFit/>
          </a:bodyPr>
          <a:lstStyle/>
          <a:p>
            <a:pPr algn="ctr">
              <a:lnSpc>
                <a:spcPts val="3419"/>
              </a:lnSpc>
            </a:pPr>
            <a:r>
              <a:rPr lang="en-US" sz="3600">
                <a:solidFill>
                  <a:srgbClr val="FFFFFF"/>
                </a:solidFill>
                <a:latin typeface="Nunito Sans Bold"/>
              </a:rPr>
              <a:t>PRICES</a:t>
            </a:r>
          </a:p>
        </p:txBody>
      </p:sp>
      <p:sp>
        <p:nvSpPr>
          <p:cNvPr name="TextBox 12" id="12"/>
          <p:cNvSpPr txBox="true"/>
          <p:nvPr/>
        </p:nvSpPr>
        <p:spPr>
          <a:xfrm rot="0">
            <a:off x="7198317" y="5280025"/>
            <a:ext cx="3806321" cy="457200"/>
          </a:xfrm>
          <a:prstGeom prst="rect">
            <a:avLst/>
          </a:prstGeom>
        </p:spPr>
        <p:txBody>
          <a:bodyPr anchor="t" rtlCol="false" tIns="0" lIns="0" bIns="0" rIns="0">
            <a:spAutoFit/>
          </a:bodyPr>
          <a:lstStyle/>
          <a:p>
            <a:pPr algn="ctr">
              <a:lnSpc>
                <a:spcPts val="3419"/>
              </a:lnSpc>
            </a:pPr>
            <a:r>
              <a:rPr lang="en-US" sz="3600">
                <a:solidFill>
                  <a:srgbClr val="FFFFFF"/>
                </a:solidFill>
                <a:latin typeface="Nunito Sans Bold"/>
              </a:rPr>
              <a:t>HOME DELIVERY</a:t>
            </a:r>
          </a:p>
        </p:txBody>
      </p:sp>
      <p:sp>
        <p:nvSpPr>
          <p:cNvPr name="TextBox 13" id="13"/>
          <p:cNvSpPr txBox="true"/>
          <p:nvPr/>
        </p:nvSpPr>
        <p:spPr>
          <a:xfrm rot="0">
            <a:off x="12784789" y="5280025"/>
            <a:ext cx="3806321" cy="457200"/>
          </a:xfrm>
          <a:prstGeom prst="rect">
            <a:avLst/>
          </a:prstGeom>
        </p:spPr>
        <p:txBody>
          <a:bodyPr anchor="t" rtlCol="false" tIns="0" lIns="0" bIns="0" rIns="0">
            <a:spAutoFit/>
          </a:bodyPr>
          <a:lstStyle/>
          <a:p>
            <a:pPr algn="ctr">
              <a:lnSpc>
                <a:spcPts val="3419"/>
              </a:lnSpc>
            </a:pPr>
            <a:r>
              <a:rPr lang="en-US" sz="3600">
                <a:solidFill>
                  <a:srgbClr val="FFFFFF"/>
                </a:solidFill>
                <a:latin typeface="Nunito Sans Bold"/>
              </a:rPr>
              <a:t>MAINTENANCE</a:t>
            </a:r>
          </a:p>
        </p:txBody>
      </p:sp>
      <p:sp>
        <p:nvSpPr>
          <p:cNvPr name="TextBox 14" id="14"/>
          <p:cNvSpPr txBox="true"/>
          <p:nvPr/>
        </p:nvSpPr>
        <p:spPr>
          <a:xfrm rot="0">
            <a:off x="1654368" y="4060825"/>
            <a:ext cx="3806321" cy="1228725"/>
          </a:xfrm>
          <a:prstGeom prst="rect">
            <a:avLst/>
          </a:prstGeom>
        </p:spPr>
        <p:txBody>
          <a:bodyPr anchor="t" rtlCol="false" tIns="0" lIns="0" bIns="0" rIns="0">
            <a:spAutoFit/>
          </a:bodyPr>
          <a:lstStyle/>
          <a:p>
            <a:pPr algn="ctr">
              <a:lnSpc>
                <a:spcPts val="9119"/>
              </a:lnSpc>
            </a:pPr>
            <a:r>
              <a:rPr lang="en-US" sz="9600">
                <a:solidFill>
                  <a:srgbClr val="FFFFFF"/>
                </a:solidFill>
                <a:latin typeface="Nunito Sans Black"/>
              </a:rPr>
              <a:t>50%</a:t>
            </a:r>
          </a:p>
        </p:txBody>
      </p:sp>
      <p:sp>
        <p:nvSpPr>
          <p:cNvPr name="TextBox 15" id="15"/>
          <p:cNvSpPr txBox="true"/>
          <p:nvPr/>
        </p:nvSpPr>
        <p:spPr>
          <a:xfrm rot="0">
            <a:off x="7198317" y="4060825"/>
            <a:ext cx="3806321" cy="1228725"/>
          </a:xfrm>
          <a:prstGeom prst="rect">
            <a:avLst/>
          </a:prstGeom>
        </p:spPr>
        <p:txBody>
          <a:bodyPr anchor="t" rtlCol="false" tIns="0" lIns="0" bIns="0" rIns="0">
            <a:spAutoFit/>
          </a:bodyPr>
          <a:lstStyle/>
          <a:p>
            <a:pPr algn="ctr">
              <a:lnSpc>
                <a:spcPts val="9119"/>
              </a:lnSpc>
            </a:pPr>
            <a:r>
              <a:rPr lang="en-US" sz="9600">
                <a:solidFill>
                  <a:srgbClr val="FFFFFF"/>
                </a:solidFill>
                <a:latin typeface="Nunito Sans Black"/>
              </a:rPr>
              <a:t>FREE</a:t>
            </a:r>
          </a:p>
        </p:txBody>
      </p:sp>
      <p:sp>
        <p:nvSpPr>
          <p:cNvPr name="TextBox 16" id="16"/>
          <p:cNvSpPr txBox="true"/>
          <p:nvPr/>
        </p:nvSpPr>
        <p:spPr>
          <a:xfrm rot="0">
            <a:off x="12320791" y="4013200"/>
            <a:ext cx="4938509" cy="1035063"/>
          </a:xfrm>
          <a:prstGeom prst="rect">
            <a:avLst/>
          </a:prstGeom>
        </p:spPr>
        <p:txBody>
          <a:bodyPr anchor="t" rtlCol="false" tIns="0" lIns="0" bIns="0" rIns="0">
            <a:spAutoFit/>
          </a:bodyPr>
          <a:lstStyle/>
          <a:p>
            <a:pPr algn="ctr">
              <a:lnSpc>
                <a:spcPts val="7600"/>
              </a:lnSpc>
            </a:pPr>
            <a:r>
              <a:rPr lang="en-US" sz="8000">
                <a:solidFill>
                  <a:srgbClr val="FFFFFF"/>
                </a:solidFill>
                <a:latin typeface="Nunito Sans Black"/>
              </a:rPr>
              <a:t>BENEFITS</a:t>
            </a:r>
          </a:p>
        </p:txBody>
      </p:sp>
      <p:sp>
        <p:nvSpPr>
          <p:cNvPr name="TextBox 17" id="17"/>
          <p:cNvSpPr txBox="true"/>
          <p:nvPr/>
        </p:nvSpPr>
        <p:spPr>
          <a:xfrm rot="0">
            <a:off x="1551791" y="6463319"/>
            <a:ext cx="4245937" cy="1575689"/>
          </a:xfrm>
          <a:prstGeom prst="rect">
            <a:avLst/>
          </a:prstGeom>
        </p:spPr>
        <p:txBody>
          <a:bodyPr anchor="t" rtlCol="false" tIns="0" lIns="0" bIns="0" rIns="0">
            <a:spAutoFit/>
          </a:bodyPr>
          <a:lstStyle/>
          <a:p>
            <a:pPr marL="604519" indent="-302260" lvl="1">
              <a:lnSpc>
                <a:spcPts val="4227"/>
              </a:lnSpc>
              <a:buFont typeface="Arial"/>
              <a:buChar char="•"/>
            </a:pPr>
            <a:r>
              <a:rPr lang="en-US" sz="2799">
                <a:solidFill>
                  <a:srgbClr val="FFFFFF"/>
                </a:solidFill>
                <a:latin typeface="Source Sans Pro"/>
              </a:rPr>
              <a:t>For first 100 customers</a:t>
            </a:r>
          </a:p>
          <a:p>
            <a:pPr marL="604519" indent="-302260" lvl="1">
              <a:lnSpc>
                <a:spcPts val="4227"/>
              </a:lnSpc>
              <a:buFont typeface="Arial"/>
              <a:buChar char="•"/>
            </a:pPr>
            <a:r>
              <a:rPr lang="en-US" sz="2799">
                <a:solidFill>
                  <a:srgbClr val="FFFFFF"/>
                </a:solidFill>
                <a:latin typeface="Source Sans Pro"/>
              </a:rPr>
              <a:t>All plants at 50% Price</a:t>
            </a:r>
          </a:p>
          <a:p>
            <a:pPr marL="604519" indent="-302260" lvl="1">
              <a:lnSpc>
                <a:spcPts val="4227"/>
              </a:lnSpc>
              <a:buFont typeface="Arial"/>
              <a:buChar char="•"/>
            </a:pPr>
            <a:r>
              <a:rPr lang="en-US" sz="2799">
                <a:solidFill>
                  <a:srgbClr val="FFFFFF"/>
                </a:solidFill>
                <a:latin typeface="Source Sans Pro"/>
              </a:rPr>
              <a:t>Fresh plants</a:t>
            </a:r>
          </a:p>
        </p:txBody>
      </p:sp>
      <p:sp>
        <p:nvSpPr>
          <p:cNvPr name="TextBox 18" id="18"/>
          <p:cNvSpPr txBox="true"/>
          <p:nvPr/>
        </p:nvSpPr>
        <p:spPr>
          <a:xfrm rot="0">
            <a:off x="7095740" y="6463319"/>
            <a:ext cx="4245937" cy="1575689"/>
          </a:xfrm>
          <a:prstGeom prst="rect">
            <a:avLst/>
          </a:prstGeom>
        </p:spPr>
        <p:txBody>
          <a:bodyPr anchor="t" rtlCol="false" tIns="0" lIns="0" bIns="0" rIns="0">
            <a:spAutoFit/>
          </a:bodyPr>
          <a:lstStyle/>
          <a:p>
            <a:pPr marL="604519" indent="-302260" lvl="1">
              <a:lnSpc>
                <a:spcPts val="4227"/>
              </a:lnSpc>
              <a:buFont typeface="Arial"/>
              <a:buChar char="•"/>
            </a:pPr>
            <a:r>
              <a:rPr lang="en-US" sz="2799">
                <a:solidFill>
                  <a:srgbClr val="FFFFFF"/>
                </a:solidFill>
                <a:latin typeface="Source Sans Pro"/>
              </a:rPr>
              <a:t>Free home delivery</a:t>
            </a:r>
          </a:p>
          <a:p>
            <a:pPr marL="604519" indent="-302260" lvl="1">
              <a:lnSpc>
                <a:spcPts val="4227"/>
              </a:lnSpc>
              <a:buFont typeface="Arial"/>
              <a:buChar char="•"/>
            </a:pPr>
            <a:r>
              <a:rPr lang="en-US" sz="2799">
                <a:solidFill>
                  <a:srgbClr val="FFFFFF"/>
                </a:solidFill>
                <a:latin typeface="Source Sans Pro"/>
              </a:rPr>
              <a:t>For the first 10 orders</a:t>
            </a:r>
          </a:p>
          <a:p>
            <a:pPr marL="604519" indent="-302260" lvl="1">
              <a:lnSpc>
                <a:spcPts val="4227"/>
              </a:lnSpc>
              <a:buFont typeface="Arial"/>
              <a:buChar char="•"/>
            </a:pPr>
            <a:r>
              <a:rPr lang="en-US" sz="2799">
                <a:solidFill>
                  <a:srgbClr val="FFFFFF"/>
                </a:solidFill>
                <a:latin typeface="Source Sans Pro"/>
              </a:rPr>
              <a:t>Delivery within 1-3 days</a:t>
            </a:r>
          </a:p>
        </p:txBody>
      </p:sp>
      <p:sp>
        <p:nvSpPr>
          <p:cNvPr name="TextBox 19" id="19"/>
          <p:cNvSpPr txBox="true"/>
          <p:nvPr/>
        </p:nvSpPr>
        <p:spPr>
          <a:xfrm rot="0">
            <a:off x="12682212" y="6463319"/>
            <a:ext cx="4245937" cy="2642489"/>
          </a:xfrm>
          <a:prstGeom prst="rect">
            <a:avLst/>
          </a:prstGeom>
        </p:spPr>
        <p:txBody>
          <a:bodyPr anchor="t" rtlCol="false" tIns="0" lIns="0" bIns="0" rIns="0">
            <a:spAutoFit/>
          </a:bodyPr>
          <a:lstStyle/>
          <a:p>
            <a:pPr marL="604519" indent="-302260" lvl="1">
              <a:lnSpc>
                <a:spcPts val="4227"/>
              </a:lnSpc>
              <a:buFont typeface="Arial"/>
              <a:buChar char="•"/>
            </a:pPr>
            <a:r>
              <a:rPr lang="en-US" sz="2799">
                <a:solidFill>
                  <a:srgbClr val="FFFFFF"/>
                </a:solidFill>
                <a:latin typeface="Source Sans Pro"/>
              </a:rPr>
              <a:t>We will provide all information about maintenance</a:t>
            </a:r>
          </a:p>
          <a:p>
            <a:pPr marL="604519" indent="-302260" lvl="1">
              <a:lnSpc>
                <a:spcPts val="4227"/>
              </a:lnSpc>
              <a:buFont typeface="Arial"/>
              <a:buChar char="•"/>
            </a:pPr>
            <a:r>
              <a:rPr lang="en-US" sz="2799">
                <a:solidFill>
                  <a:srgbClr val="FFFFFF"/>
                </a:solidFill>
                <a:latin typeface="Source Sans Pro"/>
              </a:rPr>
              <a:t>Also offer you best maintenance</a:t>
            </a:r>
          </a:p>
        </p:txBody>
      </p:sp>
      <p:sp>
        <p:nvSpPr>
          <p:cNvPr name="AutoShape 20" id="20"/>
          <p:cNvSpPr/>
          <p:nvPr/>
        </p:nvSpPr>
        <p:spPr>
          <a:xfrm rot="0">
            <a:off x="1402373" y="6150219"/>
            <a:ext cx="4310311" cy="0"/>
          </a:xfrm>
          <a:prstGeom prst="line">
            <a:avLst/>
          </a:prstGeom>
          <a:ln cap="rnd" w="28575">
            <a:solidFill>
              <a:srgbClr val="FFFFFF"/>
            </a:solidFill>
            <a:prstDash val="solid"/>
            <a:headEnd type="none" len="sm" w="sm"/>
            <a:tailEnd type="none" len="sm" w="sm"/>
          </a:ln>
        </p:spPr>
      </p:sp>
      <p:sp>
        <p:nvSpPr>
          <p:cNvPr name="AutoShape 21" id="21"/>
          <p:cNvSpPr/>
          <p:nvPr/>
        </p:nvSpPr>
        <p:spPr>
          <a:xfrm rot="0">
            <a:off x="6946323" y="6150219"/>
            <a:ext cx="4310311" cy="0"/>
          </a:xfrm>
          <a:prstGeom prst="line">
            <a:avLst/>
          </a:prstGeom>
          <a:ln cap="rnd" w="28575">
            <a:solidFill>
              <a:srgbClr val="FFFFFF"/>
            </a:solidFill>
            <a:prstDash val="solid"/>
            <a:headEnd type="none" len="sm" w="sm"/>
            <a:tailEnd type="none" len="sm" w="sm"/>
          </a:ln>
        </p:spPr>
      </p:sp>
      <p:sp>
        <p:nvSpPr>
          <p:cNvPr name="AutoShape 22" id="22"/>
          <p:cNvSpPr/>
          <p:nvPr/>
        </p:nvSpPr>
        <p:spPr>
          <a:xfrm rot="0">
            <a:off x="12532794" y="6150219"/>
            <a:ext cx="4310311" cy="0"/>
          </a:xfrm>
          <a:prstGeom prst="line">
            <a:avLst/>
          </a:prstGeom>
          <a:ln cap="rnd" w="28575">
            <a:solidFill>
              <a:srgbClr val="FFFFFF"/>
            </a:solidFill>
            <a:prstDash val="solid"/>
            <a:headEnd type="none" len="sm" w="sm"/>
            <a:tailEnd type="none" len="sm" w="sm"/>
          </a:ln>
        </p:spPr>
      </p:sp>
      <p:grpSp>
        <p:nvGrpSpPr>
          <p:cNvPr name="Group 23" id="23"/>
          <p:cNvGrpSpPr/>
          <p:nvPr/>
        </p:nvGrpSpPr>
        <p:grpSpPr>
          <a:xfrm rot="0">
            <a:off x="1497623" y="2187822"/>
            <a:ext cx="1459066" cy="1459066"/>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sp>
        <p:nvSpPr>
          <p:cNvPr name="AutoShape 25" id="25"/>
          <p:cNvSpPr/>
          <p:nvPr/>
        </p:nvSpPr>
        <p:spPr>
          <a:xfrm rot="5400000">
            <a:off x="1941402" y="2879255"/>
            <a:ext cx="571508" cy="0"/>
          </a:xfrm>
          <a:prstGeom prst="line">
            <a:avLst/>
          </a:prstGeom>
          <a:ln cap="rnd" w="76200">
            <a:solidFill>
              <a:srgbClr val="FFFFFF"/>
            </a:solidFill>
            <a:prstDash val="solid"/>
            <a:headEnd type="none" len="sm" w="sm"/>
            <a:tailEnd type="arrow" len="sm" w="med"/>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83647" y="4886016"/>
            <a:ext cx="7133784" cy="8442348"/>
          </a:xfrm>
          <a:prstGeom prst="rect">
            <a:avLst/>
          </a:prstGeom>
        </p:spPr>
      </p:pic>
      <p:grpSp>
        <p:nvGrpSpPr>
          <p:cNvPr name="Group 3" id="3"/>
          <p:cNvGrpSpPr>
            <a:grpSpLocks noChangeAspect="true"/>
          </p:cNvGrpSpPr>
          <p:nvPr/>
        </p:nvGrpSpPr>
        <p:grpSpPr>
          <a:xfrm rot="0">
            <a:off x="1028700" y="4143770"/>
            <a:ext cx="8330602" cy="4685905"/>
            <a:chOff x="0" y="0"/>
            <a:chExt cx="11289030" cy="6350000"/>
          </a:xfrm>
        </p:grpSpPr>
        <p:sp>
          <p:nvSpPr>
            <p:cNvPr name="Freeform 4" id="4"/>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2814" r="-2814" t="0" b="0"/>
              </a:stretch>
            </a:blipFill>
          </p:spPr>
        </p:sp>
      </p:grpSp>
      <p:grpSp>
        <p:nvGrpSpPr>
          <p:cNvPr name="Group 5" id="5"/>
          <p:cNvGrpSpPr/>
          <p:nvPr/>
        </p:nvGrpSpPr>
        <p:grpSpPr>
          <a:xfrm rot="0">
            <a:off x="6819178" y="3414237"/>
            <a:ext cx="1459066" cy="1459066"/>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sp>
        <p:nvSpPr>
          <p:cNvPr name="AutoShape 7" id="7"/>
          <p:cNvSpPr/>
          <p:nvPr/>
        </p:nvSpPr>
        <p:spPr>
          <a:xfrm rot="5400000">
            <a:off x="7262957" y="4105670"/>
            <a:ext cx="571508" cy="0"/>
          </a:xfrm>
          <a:prstGeom prst="line">
            <a:avLst/>
          </a:prstGeom>
          <a:ln cap="rnd" w="76200">
            <a:solidFill>
              <a:srgbClr val="FFFFFF"/>
            </a:solidFill>
            <a:prstDash val="solid"/>
            <a:headEnd type="none" len="sm" w="sm"/>
            <a:tailEnd type="arrow" len="sm" w="med"/>
          </a:ln>
        </p:spPr>
      </p:sp>
      <p:grpSp>
        <p:nvGrpSpPr>
          <p:cNvPr name="Group 8" id="8"/>
          <p:cNvGrpSpPr/>
          <p:nvPr/>
        </p:nvGrpSpPr>
        <p:grpSpPr>
          <a:xfrm rot="0">
            <a:off x="9993428" y="2541588"/>
            <a:ext cx="1456862" cy="1456862"/>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7307"/>
            </a:solidFill>
          </p:spPr>
        </p:sp>
      </p:grpSp>
      <p:grpSp>
        <p:nvGrpSpPr>
          <p:cNvPr name="Group 10" id="10"/>
          <p:cNvGrpSpPr/>
          <p:nvPr/>
        </p:nvGrpSpPr>
        <p:grpSpPr>
          <a:xfrm rot="0">
            <a:off x="9993428" y="6485246"/>
            <a:ext cx="1456862" cy="1456862"/>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7307"/>
            </a:solidFill>
          </p:spPr>
        </p:sp>
      </p:grpSp>
      <p:grpSp>
        <p:nvGrpSpPr>
          <p:cNvPr name="Group 12" id="12"/>
          <p:cNvGrpSpPr/>
          <p:nvPr/>
        </p:nvGrpSpPr>
        <p:grpSpPr>
          <a:xfrm rot="0">
            <a:off x="9993428" y="4513417"/>
            <a:ext cx="1456862" cy="1456862"/>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7307"/>
            </a:solidFill>
          </p:spPr>
        </p:sp>
      </p:grpSp>
      <p:grpSp>
        <p:nvGrpSpPr>
          <p:cNvPr name="Group 14" id="14"/>
          <p:cNvGrpSpPr/>
          <p:nvPr/>
        </p:nvGrpSpPr>
        <p:grpSpPr>
          <a:xfrm rot="0">
            <a:off x="1028700" y="-199885"/>
            <a:ext cx="8330602" cy="1228585"/>
            <a:chOff x="0" y="0"/>
            <a:chExt cx="5055647" cy="745600"/>
          </a:xfrm>
        </p:grpSpPr>
        <p:sp>
          <p:nvSpPr>
            <p:cNvPr name="Freeform 15" id="15"/>
            <p:cNvSpPr/>
            <p:nvPr/>
          </p:nvSpPr>
          <p:spPr>
            <a:xfrm>
              <a:off x="0" y="0"/>
              <a:ext cx="5055647" cy="745600"/>
            </a:xfrm>
            <a:custGeom>
              <a:avLst/>
              <a:gdLst/>
              <a:ahLst/>
              <a:cxnLst/>
              <a:rect r="r" b="b" t="t" l="l"/>
              <a:pathLst>
                <a:path h="745600" w="5055647">
                  <a:moveTo>
                    <a:pt x="4931187" y="745600"/>
                  </a:moveTo>
                  <a:lnTo>
                    <a:pt x="124460" y="745600"/>
                  </a:lnTo>
                  <a:cubicBezTo>
                    <a:pt x="55880" y="745600"/>
                    <a:pt x="0" y="689720"/>
                    <a:pt x="0" y="621140"/>
                  </a:cubicBezTo>
                  <a:lnTo>
                    <a:pt x="0" y="124460"/>
                  </a:lnTo>
                  <a:cubicBezTo>
                    <a:pt x="0" y="55880"/>
                    <a:pt x="55880" y="0"/>
                    <a:pt x="124460" y="0"/>
                  </a:cubicBezTo>
                  <a:lnTo>
                    <a:pt x="4931187" y="0"/>
                  </a:lnTo>
                  <a:cubicBezTo>
                    <a:pt x="4999767" y="0"/>
                    <a:pt x="5055647" y="55880"/>
                    <a:pt x="5055647" y="124460"/>
                  </a:cubicBezTo>
                  <a:lnTo>
                    <a:pt x="5055647" y="621140"/>
                  </a:lnTo>
                  <a:cubicBezTo>
                    <a:pt x="5055647" y="689720"/>
                    <a:pt x="4999767" y="745600"/>
                    <a:pt x="4931187" y="745600"/>
                  </a:cubicBezTo>
                  <a:close/>
                </a:path>
              </a:pathLst>
            </a:custGeom>
            <a:solidFill>
              <a:srgbClr val="487307"/>
            </a:solidFill>
          </p:spPr>
        </p:sp>
      </p:grpSp>
      <p:sp>
        <p:nvSpPr>
          <p:cNvPr name="TextBox 16" id="16"/>
          <p:cNvSpPr txBox="true"/>
          <p:nvPr/>
        </p:nvSpPr>
        <p:spPr>
          <a:xfrm rot="0">
            <a:off x="1028700" y="2114550"/>
            <a:ext cx="8115300" cy="1035050"/>
          </a:xfrm>
          <a:prstGeom prst="rect">
            <a:avLst/>
          </a:prstGeom>
        </p:spPr>
        <p:txBody>
          <a:bodyPr anchor="t" rtlCol="false" tIns="0" lIns="0" bIns="0" rIns="0">
            <a:spAutoFit/>
          </a:bodyPr>
          <a:lstStyle/>
          <a:p>
            <a:pPr>
              <a:lnSpc>
                <a:spcPts val="7600"/>
              </a:lnSpc>
            </a:pPr>
            <a:r>
              <a:rPr lang="en-US" sz="8000">
                <a:solidFill>
                  <a:srgbClr val="141414"/>
                </a:solidFill>
                <a:latin typeface="Nunito Sans Black"/>
              </a:rPr>
              <a:t>Future Scope</a:t>
            </a:r>
          </a:p>
        </p:txBody>
      </p:sp>
      <p:sp>
        <p:nvSpPr>
          <p:cNvPr name="TextBox 17" id="17"/>
          <p:cNvSpPr txBox="true"/>
          <p:nvPr/>
        </p:nvSpPr>
        <p:spPr>
          <a:xfrm rot="0">
            <a:off x="9993428" y="3022369"/>
            <a:ext cx="1456862" cy="609600"/>
          </a:xfrm>
          <a:prstGeom prst="rect">
            <a:avLst/>
          </a:prstGeom>
        </p:spPr>
        <p:txBody>
          <a:bodyPr anchor="t" rtlCol="false" tIns="0" lIns="0" bIns="0" rIns="0">
            <a:spAutoFit/>
          </a:bodyPr>
          <a:lstStyle/>
          <a:p>
            <a:pPr algn="ctr">
              <a:lnSpc>
                <a:spcPts val="4559"/>
              </a:lnSpc>
            </a:pPr>
            <a:r>
              <a:rPr lang="en-US" sz="4800">
                <a:solidFill>
                  <a:srgbClr val="FFFFFF"/>
                </a:solidFill>
                <a:latin typeface="Nunito Sans Black"/>
              </a:rPr>
              <a:t>01</a:t>
            </a:r>
          </a:p>
        </p:txBody>
      </p:sp>
      <p:sp>
        <p:nvSpPr>
          <p:cNvPr name="TextBox 18" id="18"/>
          <p:cNvSpPr txBox="true"/>
          <p:nvPr/>
        </p:nvSpPr>
        <p:spPr>
          <a:xfrm rot="0">
            <a:off x="11835978" y="3102338"/>
            <a:ext cx="5823229" cy="8961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We will sell seeds of different plants &amp; gardening tools to our customers.</a:t>
            </a:r>
          </a:p>
        </p:txBody>
      </p:sp>
      <p:sp>
        <p:nvSpPr>
          <p:cNvPr name="TextBox 19" id="19"/>
          <p:cNvSpPr txBox="true"/>
          <p:nvPr/>
        </p:nvSpPr>
        <p:spPr>
          <a:xfrm rot="0">
            <a:off x="11835978" y="2579688"/>
            <a:ext cx="4680229" cy="507873"/>
          </a:xfrm>
          <a:prstGeom prst="rect">
            <a:avLst/>
          </a:prstGeom>
        </p:spPr>
        <p:txBody>
          <a:bodyPr anchor="t" rtlCol="false" tIns="0" lIns="0" bIns="0" rIns="0">
            <a:spAutoFit/>
          </a:bodyPr>
          <a:lstStyle/>
          <a:p>
            <a:pPr>
              <a:lnSpc>
                <a:spcPts val="3996"/>
              </a:lnSpc>
            </a:pPr>
            <a:r>
              <a:rPr lang="en-US" sz="3600">
                <a:solidFill>
                  <a:srgbClr val="487307"/>
                </a:solidFill>
                <a:latin typeface="Nunito Sans Bold"/>
              </a:rPr>
              <a:t>Selling Seeds &amp; tools</a:t>
            </a:r>
          </a:p>
        </p:txBody>
      </p:sp>
      <p:sp>
        <p:nvSpPr>
          <p:cNvPr name="TextBox 20" id="20"/>
          <p:cNvSpPr txBox="true"/>
          <p:nvPr/>
        </p:nvSpPr>
        <p:spPr>
          <a:xfrm rot="0">
            <a:off x="11835978" y="7045996"/>
            <a:ext cx="5295691" cy="13533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we may take large contracts of public places like school, colleges or hospitals to setup plants &amp; maintenance.</a:t>
            </a:r>
          </a:p>
        </p:txBody>
      </p:sp>
      <p:sp>
        <p:nvSpPr>
          <p:cNvPr name="TextBox 21" id="21"/>
          <p:cNvSpPr txBox="true"/>
          <p:nvPr/>
        </p:nvSpPr>
        <p:spPr>
          <a:xfrm rot="0">
            <a:off x="11835978" y="6523346"/>
            <a:ext cx="4680229" cy="507873"/>
          </a:xfrm>
          <a:prstGeom prst="rect">
            <a:avLst/>
          </a:prstGeom>
        </p:spPr>
        <p:txBody>
          <a:bodyPr anchor="t" rtlCol="false" tIns="0" lIns="0" bIns="0" rIns="0">
            <a:spAutoFit/>
          </a:bodyPr>
          <a:lstStyle/>
          <a:p>
            <a:pPr>
              <a:lnSpc>
                <a:spcPts val="3996"/>
              </a:lnSpc>
            </a:pPr>
            <a:r>
              <a:rPr lang="en-US" sz="3600">
                <a:solidFill>
                  <a:srgbClr val="487307"/>
                </a:solidFill>
                <a:latin typeface="Nunito Sans Bold"/>
              </a:rPr>
              <a:t>Contracts</a:t>
            </a:r>
          </a:p>
        </p:txBody>
      </p:sp>
      <p:sp>
        <p:nvSpPr>
          <p:cNvPr name="TextBox 22" id="22"/>
          <p:cNvSpPr txBox="true"/>
          <p:nvPr/>
        </p:nvSpPr>
        <p:spPr>
          <a:xfrm rot="0">
            <a:off x="9993428" y="4994198"/>
            <a:ext cx="1456862" cy="609600"/>
          </a:xfrm>
          <a:prstGeom prst="rect">
            <a:avLst/>
          </a:prstGeom>
        </p:spPr>
        <p:txBody>
          <a:bodyPr anchor="t" rtlCol="false" tIns="0" lIns="0" bIns="0" rIns="0">
            <a:spAutoFit/>
          </a:bodyPr>
          <a:lstStyle/>
          <a:p>
            <a:pPr algn="ctr">
              <a:lnSpc>
                <a:spcPts val="4559"/>
              </a:lnSpc>
            </a:pPr>
            <a:r>
              <a:rPr lang="en-US" sz="4800">
                <a:solidFill>
                  <a:srgbClr val="FFFFFF"/>
                </a:solidFill>
                <a:latin typeface="Nunito Sans Black"/>
              </a:rPr>
              <a:t>02</a:t>
            </a:r>
          </a:p>
        </p:txBody>
      </p:sp>
      <p:sp>
        <p:nvSpPr>
          <p:cNvPr name="TextBox 23" id="23"/>
          <p:cNvSpPr txBox="true"/>
          <p:nvPr/>
        </p:nvSpPr>
        <p:spPr>
          <a:xfrm rot="0">
            <a:off x="9993428" y="6966027"/>
            <a:ext cx="1456862" cy="609600"/>
          </a:xfrm>
          <a:prstGeom prst="rect">
            <a:avLst/>
          </a:prstGeom>
        </p:spPr>
        <p:txBody>
          <a:bodyPr anchor="t" rtlCol="false" tIns="0" lIns="0" bIns="0" rIns="0">
            <a:spAutoFit/>
          </a:bodyPr>
          <a:lstStyle/>
          <a:p>
            <a:pPr algn="ctr">
              <a:lnSpc>
                <a:spcPts val="4559"/>
              </a:lnSpc>
            </a:pPr>
            <a:r>
              <a:rPr lang="en-US" sz="4800">
                <a:solidFill>
                  <a:srgbClr val="FFFFFF"/>
                </a:solidFill>
                <a:latin typeface="Nunito Sans Black"/>
              </a:rPr>
              <a:t>03</a:t>
            </a:r>
          </a:p>
        </p:txBody>
      </p:sp>
      <p:sp>
        <p:nvSpPr>
          <p:cNvPr name="TextBox 24" id="24"/>
          <p:cNvSpPr txBox="true"/>
          <p:nvPr/>
        </p:nvSpPr>
        <p:spPr>
          <a:xfrm rot="0">
            <a:off x="11835978" y="5074167"/>
            <a:ext cx="5823229" cy="13533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Anyone could buy our servicing package which will come with different services for maintenance of plants. </a:t>
            </a:r>
          </a:p>
        </p:txBody>
      </p:sp>
      <p:sp>
        <p:nvSpPr>
          <p:cNvPr name="TextBox 25" id="25"/>
          <p:cNvSpPr txBox="true"/>
          <p:nvPr/>
        </p:nvSpPr>
        <p:spPr>
          <a:xfrm rot="0">
            <a:off x="11835978" y="4551517"/>
            <a:ext cx="4680229" cy="507873"/>
          </a:xfrm>
          <a:prstGeom prst="rect">
            <a:avLst/>
          </a:prstGeom>
        </p:spPr>
        <p:txBody>
          <a:bodyPr anchor="t" rtlCol="false" tIns="0" lIns="0" bIns="0" rIns="0">
            <a:spAutoFit/>
          </a:bodyPr>
          <a:lstStyle/>
          <a:p>
            <a:pPr>
              <a:lnSpc>
                <a:spcPts val="3996"/>
              </a:lnSpc>
            </a:pPr>
            <a:r>
              <a:rPr lang="en-US" sz="3600">
                <a:solidFill>
                  <a:srgbClr val="487307"/>
                </a:solidFill>
                <a:latin typeface="Nunito Sans Bold"/>
              </a:rPr>
              <a:t>Servicing Package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8853" r="0" b="28853"/>
          <a:stretch>
            <a:fillRect/>
          </a:stretch>
        </p:blipFill>
        <p:spPr>
          <a:xfrm flipH="false" flipV="false" rot="0">
            <a:off x="0" y="5143500"/>
            <a:ext cx="18288000" cy="5143500"/>
          </a:xfrm>
          <a:prstGeom prst="rect">
            <a:avLst/>
          </a:prstGeom>
        </p:spPr>
      </p:pic>
      <p:grpSp>
        <p:nvGrpSpPr>
          <p:cNvPr name="Group 3" id="3"/>
          <p:cNvGrpSpPr/>
          <p:nvPr/>
        </p:nvGrpSpPr>
        <p:grpSpPr>
          <a:xfrm rot="0">
            <a:off x="1028700" y="3073087"/>
            <a:ext cx="16230600" cy="4140975"/>
            <a:chOff x="0" y="0"/>
            <a:chExt cx="6862939" cy="1750968"/>
          </a:xfrm>
        </p:grpSpPr>
        <p:sp>
          <p:nvSpPr>
            <p:cNvPr name="Freeform 4" id="4"/>
            <p:cNvSpPr/>
            <p:nvPr/>
          </p:nvSpPr>
          <p:spPr>
            <a:xfrm>
              <a:off x="0" y="0"/>
              <a:ext cx="6862939" cy="1750968"/>
            </a:xfrm>
            <a:custGeom>
              <a:avLst/>
              <a:gdLst/>
              <a:ahLst/>
              <a:cxnLst/>
              <a:rect r="r" b="b" t="t" l="l"/>
              <a:pathLst>
                <a:path h="1750968" w="6862939">
                  <a:moveTo>
                    <a:pt x="6738479" y="1750968"/>
                  </a:moveTo>
                  <a:lnTo>
                    <a:pt x="124460" y="1750968"/>
                  </a:lnTo>
                  <a:cubicBezTo>
                    <a:pt x="55880" y="1750968"/>
                    <a:pt x="0" y="1695088"/>
                    <a:pt x="0" y="1626508"/>
                  </a:cubicBezTo>
                  <a:lnTo>
                    <a:pt x="0" y="124460"/>
                  </a:lnTo>
                  <a:cubicBezTo>
                    <a:pt x="0" y="55880"/>
                    <a:pt x="55880" y="0"/>
                    <a:pt x="124460" y="0"/>
                  </a:cubicBezTo>
                  <a:lnTo>
                    <a:pt x="6738479" y="0"/>
                  </a:lnTo>
                  <a:cubicBezTo>
                    <a:pt x="6807059" y="0"/>
                    <a:pt x="6862939" y="55880"/>
                    <a:pt x="6862939" y="124460"/>
                  </a:cubicBezTo>
                  <a:lnTo>
                    <a:pt x="6862939" y="1626508"/>
                  </a:lnTo>
                  <a:cubicBezTo>
                    <a:pt x="6862939" y="1695088"/>
                    <a:pt x="6807059" y="1750968"/>
                    <a:pt x="6738479" y="1750968"/>
                  </a:cubicBezTo>
                  <a:close/>
                </a:path>
              </a:pathLst>
            </a:custGeom>
            <a:solidFill>
              <a:srgbClr val="487307"/>
            </a:solidFill>
          </p:spPr>
        </p:sp>
      </p:grpSp>
      <p:sp>
        <p:nvSpPr>
          <p:cNvPr name="TextBox 5" id="5"/>
          <p:cNvSpPr txBox="true"/>
          <p:nvPr/>
        </p:nvSpPr>
        <p:spPr>
          <a:xfrm rot="0">
            <a:off x="2778743" y="1008625"/>
            <a:ext cx="12730514" cy="1035050"/>
          </a:xfrm>
          <a:prstGeom prst="rect">
            <a:avLst/>
          </a:prstGeom>
        </p:spPr>
        <p:txBody>
          <a:bodyPr anchor="t" rtlCol="false" tIns="0" lIns="0" bIns="0" rIns="0">
            <a:spAutoFit/>
          </a:bodyPr>
          <a:lstStyle/>
          <a:p>
            <a:pPr algn="ctr">
              <a:lnSpc>
                <a:spcPts val="7600"/>
              </a:lnSpc>
            </a:pPr>
            <a:r>
              <a:rPr lang="en-US" sz="8000">
                <a:solidFill>
                  <a:srgbClr val="141414"/>
                </a:solidFill>
                <a:latin typeface="Nunito Sans Black"/>
              </a:rPr>
              <a:t>Get Connected With Us</a:t>
            </a:r>
          </a:p>
        </p:txBody>
      </p:sp>
      <p:sp>
        <p:nvSpPr>
          <p:cNvPr name="TextBox 6" id="6"/>
          <p:cNvSpPr txBox="true"/>
          <p:nvPr/>
        </p:nvSpPr>
        <p:spPr>
          <a:xfrm rot="0">
            <a:off x="5967209" y="2034150"/>
            <a:ext cx="6353582" cy="457200"/>
          </a:xfrm>
          <a:prstGeom prst="rect">
            <a:avLst/>
          </a:prstGeom>
        </p:spPr>
        <p:txBody>
          <a:bodyPr anchor="t" rtlCol="false" tIns="0" lIns="0" bIns="0" rIns="0">
            <a:spAutoFit/>
          </a:bodyPr>
          <a:lstStyle/>
          <a:p>
            <a:pPr algn="ctr">
              <a:lnSpc>
                <a:spcPts val="3419"/>
              </a:lnSpc>
            </a:pPr>
            <a:r>
              <a:rPr lang="en-US" sz="3600">
                <a:solidFill>
                  <a:srgbClr val="487307"/>
                </a:solidFill>
                <a:latin typeface="Nunito Sans Bold"/>
              </a:rPr>
              <a:t>Contact Information</a:t>
            </a:r>
          </a:p>
        </p:txBody>
      </p:sp>
      <p:sp>
        <p:nvSpPr>
          <p:cNvPr name="TextBox 7" id="7"/>
          <p:cNvSpPr txBox="true"/>
          <p:nvPr/>
        </p:nvSpPr>
        <p:spPr>
          <a:xfrm rot="0">
            <a:off x="11641863" y="5217377"/>
            <a:ext cx="4262981" cy="469392"/>
          </a:xfrm>
          <a:prstGeom prst="rect">
            <a:avLst/>
          </a:prstGeom>
        </p:spPr>
        <p:txBody>
          <a:bodyPr anchor="t" rtlCol="false" tIns="0" lIns="0" bIns="0" rIns="0">
            <a:spAutoFit/>
          </a:bodyPr>
          <a:lstStyle/>
          <a:p>
            <a:pPr>
              <a:lnSpc>
                <a:spcPts val="3744"/>
              </a:lnSpc>
            </a:pPr>
            <a:r>
              <a:rPr lang="en-US" spc="-24" sz="3200">
                <a:solidFill>
                  <a:srgbClr val="FFFFFF"/>
                </a:solidFill>
                <a:latin typeface="Source Sans Pro"/>
              </a:rPr>
              <a:t>Gurgaon, Haryana</a:t>
            </a:r>
          </a:p>
        </p:txBody>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827347" y="5279373"/>
            <a:ext cx="561820" cy="802599"/>
          </a:xfrm>
          <a:prstGeom prst="rect">
            <a:avLst/>
          </a:prstGeom>
        </p:spPr>
      </p:pic>
      <p:sp>
        <p:nvSpPr>
          <p:cNvPr name="TextBox 9" id="9"/>
          <p:cNvSpPr txBox="true"/>
          <p:nvPr/>
        </p:nvSpPr>
        <p:spPr>
          <a:xfrm rot="0">
            <a:off x="4403619" y="4242826"/>
            <a:ext cx="5398173" cy="469392"/>
          </a:xfrm>
          <a:prstGeom prst="rect">
            <a:avLst/>
          </a:prstGeom>
        </p:spPr>
        <p:txBody>
          <a:bodyPr anchor="t" rtlCol="false" tIns="0" lIns="0" bIns="0" rIns="0">
            <a:spAutoFit/>
          </a:bodyPr>
          <a:lstStyle/>
          <a:p>
            <a:pPr>
              <a:lnSpc>
                <a:spcPts val="3744"/>
              </a:lnSpc>
            </a:pPr>
            <a:r>
              <a:rPr lang="en-US" spc="-24" sz="3200">
                <a:solidFill>
                  <a:srgbClr val="FFFFFF"/>
                </a:solidFill>
                <a:latin typeface="Source Sans Pro"/>
              </a:rPr>
              <a:t>7065363038</a:t>
            </a:r>
          </a:p>
        </p:txBody>
      </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253" t="0" r="0" b="18243"/>
          <a:stretch>
            <a:fillRect/>
          </a:stretch>
        </p:blipFill>
        <p:spPr>
          <a:xfrm flipH="false" flipV="false" rot="0">
            <a:off x="3430516" y="4133506"/>
            <a:ext cx="678506" cy="678589"/>
          </a:xfrm>
          <a:prstGeom prst="rect">
            <a:avLst/>
          </a:prstGeom>
        </p:spPr>
      </p:pic>
      <p:sp>
        <p:nvSpPr>
          <p:cNvPr name="TextBox 11" id="11"/>
          <p:cNvSpPr txBox="true"/>
          <p:nvPr/>
        </p:nvSpPr>
        <p:spPr>
          <a:xfrm rot="0">
            <a:off x="4403619" y="5297609"/>
            <a:ext cx="5398173" cy="469392"/>
          </a:xfrm>
          <a:prstGeom prst="rect">
            <a:avLst/>
          </a:prstGeom>
        </p:spPr>
        <p:txBody>
          <a:bodyPr anchor="t" rtlCol="false" tIns="0" lIns="0" bIns="0" rIns="0">
            <a:spAutoFit/>
          </a:bodyPr>
          <a:lstStyle/>
          <a:p>
            <a:pPr>
              <a:lnSpc>
                <a:spcPts val="3744"/>
              </a:lnSpc>
            </a:pPr>
            <a:r>
              <a:rPr lang="en-US" spc="-24" sz="3200">
                <a:solidFill>
                  <a:srgbClr val="FFFFFF"/>
                </a:solidFill>
                <a:latin typeface="Source Sans Pro"/>
              </a:rPr>
              <a:t>planthub@gmail.com</a:t>
            </a:r>
          </a:p>
        </p:txBody>
      </p:sp>
      <p:pic>
        <p:nvPicPr>
          <p:cNvPr name="Picture 12" id="12"/>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3447090" y="5279373"/>
            <a:ext cx="645358" cy="496339"/>
          </a:xfrm>
          <a:prstGeom prst="rect">
            <a:avLst/>
          </a:prstGeom>
        </p:spPr>
      </p:pic>
      <p:sp>
        <p:nvSpPr>
          <p:cNvPr name="TextBox 13" id="13"/>
          <p:cNvSpPr txBox="true"/>
          <p:nvPr/>
        </p:nvSpPr>
        <p:spPr>
          <a:xfrm rot="0">
            <a:off x="11641863" y="4242826"/>
            <a:ext cx="4262981" cy="469392"/>
          </a:xfrm>
          <a:prstGeom prst="rect">
            <a:avLst/>
          </a:prstGeom>
        </p:spPr>
        <p:txBody>
          <a:bodyPr anchor="t" rtlCol="false" tIns="0" lIns="0" bIns="0" rIns="0">
            <a:spAutoFit/>
          </a:bodyPr>
          <a:lstStyle/>
          <a:p>
            <a:pPr>
              <a:lnSpc>
                <a:spcPts val="3744"/>
              </a:lnSpc>
            </a:pPr>
            <a:r>
              <a:rPr lang="en-US" spc="-24" sz="3200">
                <a:solidFill>
                  <a:srgbClr val="FFFFFF"/>
                </a:solidFill>
                <a:latin typeface="Source Sans Pro"/>
              </a:rPr>
              <a:t>planthub@gmail.com</a:t>
            </a:r>
          </a:p>
        </p:txBody>
      </p:sp>
      <p:pic>
        <p:nvPicPr>
          <p:cNvPr name="Picture 14" id="1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0710661" y="4133506"/>
            <a:ext cx="678506" cy="678506"/>
          </a:xfrm>
          <a:prstGeom prst="rect">
            <a:avLst/>
          </a:prstGeom>
        </p:spPr>
      </p:pic>
      <p:grpSp>
        <p:nvGrpSpPr>
          <p:cNvPr name="Group 15" id="15"/>
          <p:cNvGrpSpPr/>
          <p:nvPr/>
        </p:nvGrpSpPr>
        <p:grpSpPr>
          <a:xfrm rot="0">
            <a:off x="8414467" y="6484529"/>
            <a:ext cx="1459066" cy="1459066"/>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sp>
        <p:nvSpPr>
          <p:cNvPr name="AutoShape 17" id="17"/>
          <p:cNvSpPr/>
          <p:nvPr/>
        </p:nvSpPr>
        <p:spPr>
          <a:xfrm rot="5400000">
            <a:off x="8858246" y="7175962"/>
            <a:ext cx="571508" cy="0"/>
          </a:xfrm>
          <a:prstGeom prst="line">
            <a:avLst/>
          </a:prstGeom>
          <a:ln cap="rnd" w="76200">
            <a:solidFill>
              <a:srgbClr val="FFFFFF"/>
            </a:solidFill>
            <a:prstDash val="solid"/>
            <a:headEnd type="none" len="sm" w="sm"/>
            <a:tailEnd type="arrow" len="sm" w="med"/>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082" r="0" b="4595"/>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75000"/>
          </a:blip>
          <a:srcRect l="0" t="50826" r="0" b="4715"/>
          <a:stretch>
            <a:fillRect/>
          </a:stretch>
        </p:blipFill>
        <p:spPr>
          <a:xfrm flipH="false" flipV="false" rot="0">
            <a:off x="0" y="4863318"/>
            <a:ext cx="18288000" cy="5423682"/>
          </a:xfrm>
          <a:prstGeom prst="rect">
            <a:avLst/>
          </a:prstGeom>
        </p:spPr>
      </p:pic>
      <p:sp>
        <p:nvSpPr>
          <p:cNvPr name="TextBox 4" id="4"/>
          <p:cNvSpPr txBox="true"/>
          <p:nvPr/>
        </p:nvSpPr>
        <p:spPr>
          <a:xfrm rot="0">
            <a:off x="1123950" y="5895975"/>
            <a:ext cx="11851283" cy="2463165"/>
          </a:xfrm>
          <a:prstGeom prst="rect">
            <a:avLst/>
          </a:prstGeom>
        </p:spPr>
        <p:txBody>
          <a:bodyPr anchor="t" rtlCol="false" tIns="0" lIns="0" bIns="0" rIns="0">
            <a:spAutoFit/>
          </a:bodyPr>
          <a:lstStyle/>
          <a:p>
            <a:pPr>
              <a:lnSpc>
                <a:spcPts val="20160"/>
              </a:lnSpc>
            </a:pPr>
            <a:r>
              <a:rPr lang="en-US" spc="2390" sz="14400">
                <a:solidFill>
                  <a:srgbClr val="FFFFFF"/>
                </a:solidFill>
                <a:latin typeface="Nunito Sans Black"/>
              </a:rPr>
              <a:t>THANKS</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232673" y="3850005"/>
            <a:ext cx="2026627" cy="2026627"/>
          </a:xfrm>
          <a:prstGeom prst="rect">
            <a:avLst/>
          </a:prstGeom>
        </p:spPr>
      </p:pic>
      <p:grpSp>
        <p:nvGrpSpPr>
          <p:cNvPr name="Group 6" id="6"/>
          <p:cNvGrpSpPr/>
          <p:nvPr/>
        </p:nvGrpSpPr>
        <p:grpSpPr>
          <a:xfrm rot="0">
            <a:off x="7164804" y="-412152"/>
            <a:ext cx="3958393" cy="1440852"/>
            <a:chOff x="0" y="0"/>
            <a:chExt cx="1980573" cy="720927"/>
          </a:xfrm>
        </p:grpSpPr>
        <p:sp>
          <p:nvSpPr>
            <p:cNvPr name="Freeform 7" id="7"/>
            <p:cNvSpPr/>
            <p:nvPr/>
          </p:nvSpPr>
          <p:spPr>
            <a:xfrm>
              <a:off x="0" y="0"/>
              <a:ext cx="1980573" cy="720927"/>
            </a:xfrm>
            <a:custGeom>
              <a:avLst/>
              <a:gdLst/>
              <a:ahLst/>
              <a:cxnLst/>
              <a:rect r="r" b="b" t="t" l="l"/>
              <a:pathLst>
                <a:path h="720927" w="1980573">
                  <a:moveTo>
                    <a:pt x="1856113" y="720927"/>
                  </a:moveTo>
                  <a:lnTo>
                    <a:pt x="124460" y="720927"/>
                  </a:lnTo>
                  <a:cubicBezTo>
                    <a:pt x="55880" y="720927"/>
                    <a:pt x="0" y="665047"/>
                    <a:pt x="0" y="596467"/>
                  </a:cubicBezTo>
                  <a:lnTo>
                    <a:pt x="0" y="124460"/>
                  </a:lnTo>
                  <a:cubicBezTo>
                    <a:pt x="0" y="55880"/>
                    <a:pt x="55880" y="0"/>
                    <a:pt x="124460" y="0"/>
                  </a:cubicBezTo>
                  <a:lnTo>
                    <a:pt x="1856113" y="0"/>
                  </a:lnTo>
                  <a:cubicBezTo>
                    <a:pt x="1924694" y="0"/>
                    <a:pt x="1980573" y="55880"/>
                    <a:pt x="1980573" y="124460"/>
                  </a:cubicBezTo>
                  <a:lnTo>
                    <a:pt x="1980573" y="596467"/>
                  </a:lnTo>
                  <a:cubicBezTo>
                    <a:pt x="1980573" y="665047"/>
                    <a:pt x="1924694" y="720927"/>
                    <a:pt x="1856113" y="720927"/>
                  </a:cubicBezTo>
                  <a:close/>
                </a:path>
              </a:pathLst>
            </a:custGeom>
            <a:solidFill>
              <a:srgbClr val="F29F05"/>
            </a:solidFill>
          </p:spPr>
        </p:sp>
      </p:grpSp>
      <p:sp>
        <p:nvSpPr>
          <p:cNvPr name="TextBox 8" id="8"/>
          <p:cNvSpPr txBox="true"/>
          <p:nvPr/>
        </p:nvSpPr>
        <p:spPr>
          <a:xfrm rot="0">
            <a:off x="7164804" y="228739"/>
            <a:ext cx="3958393" cy="481330"/>
          </a:xfrm>
          <a:prstGeom prst="rect">
            <a:avLst/>
          </a:prstGeom>
        </p:spPr>
        <p:txBody>
          <a:bodyPr anchor="t" rtlCol="false" tIns="0" lIns="0" bIns="0" rIns="0">
            <a:spAutoFit/>
          </a:bodyPr>
          <a:lstStyle/>
          <a:p>
            <a:pPr algn="ctr">
              <a:lnSpc>
                <a:spcPts val="3919"/>
              </a:lnSpc>
            </a:pPr>
            <a:r>
              <a:rPr lang="en-US" spc="344" sz="2799">
                <a:solidFill>
                  <a:srgbClr val="FFFFFF"/>
                </a:solidFill>
                <a:latin typeface="Source Sans Pro"/>
              </a:rPr>
              <a:t>03/04/2022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269084" y="-1303819"/>
            <a:ext cx="7133784" cy="8442348"/>
          </a:xfrm>
          <a:prstGeom prst="rect">
            <a:avLst/>
          </a:prstGeom>
        </p:spPr>
      </p:pic>
      <p:pic>
        <p:nvPicPr>
          <p:cNvPr name="Picture 3" id="3"/>
          <p:cNvPicPr>
            <a:picLocks noChangeAspect="true"/>
          </p:cNvPicPr>
          <p:nvPr/>
        </p:nvPicPr>
        <p:blipFill>
          <a:blip r:embed="rId4"/>
          <a:srcRect l="0" t="16641" r="0" b="65245"/>
          <a:stretch>
            <a:fillRect/>
          </a:stretch>
        </p:blipFill>
        <p:spPr>
          <a:xfrm flipH="false" flipV="false" rot="0">
            <a:off x="0" y="8205616"/>
            <a:ext cx="18288000" cy="2081384"/>
          </a:xfrm>
          <a:prstGeom prst="rect">
            <a:avLst/>
          </a:prstGeom>
        </p:spPr>
      </p:pic>
      <p:grpSp>
        <p:nvGrpSpPr>
          <p:cNvPr name="Group 4" id="4"/>
          <p:cNvGrpSpPr/>
          <p:nvPr/>
        </p:nvGrpSpPr>
        <p:grpSpPr>
          <a:xfrm rot="0">
            <a:off x="8414467" y="7476083"/>
            <a:ext cx="1459066" cy="1459066"/>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sp>
        <p:nvSpPr>
          <p:cNvPr name="AutoShape 6" id="6"/>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grpSp>
        <p:nvGrpSpPr>
          <p:cNvPr name="Group 7" id="7"/>
          <p:cNvGrpSpPr/>
          <p:nvPr/>
        </p:nvGrpSpPr>
        <p:grpSpPr>
          <a:xfrm rot="0">
            <a:off x="630174" y="3052140"/>
            <a:ext cx="5489930" cy="2221353"/>
            <a:chOff x="0" y="0"/>
            <a:chExt cx="1934102" cy="782582"/>
          </a:xfrm>
        </p:grpSpPr>
        <p:sp>
          <p:nvSpPr>
            <p:cNvPr name="Freeform 8" id="8"/>
            <p:cNvSpPr/>
            <p:nvPr/>
          </p:nvSpPr>
          <p:spPr>
            <a:xfrm>
              <a:off x="0" y="0"/>
              <a:ext cx="1934102" cy="782583"/>
            </a:xfrm>
            <a:custGeom>
              <a:avLst/>
              <a:gdLst/>
              <a:ahLst/>
              <a:cxnLst/>
              <a:rect r="r" b="b" t="t" l="l"/>
              <a:pathLst>
                <a:path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3"/>
                    <a:pt x="1878222" y="782583"/>
                    <a:pt x="1809642" y="782583"/>
                  </a:cubicBezTo>
                  <a:close/>
                </a:path>
              </a:pathLst>
            </a:custGeom>
            <a:solidFill>
              <a:srgbClr val="487307"/>
            </a:solidFill>
          </p:spPr>
        </p:sp>
      </p:grpSp>
      <p:grpSp>
        <p:nvGrpSpPr>
          <p:cNvPr name="Group 9" id="9"/>
          <p:cNvGrpSpPr/>
          <p:nvPr/>
        </p:nvGrpSpPr>
        <p:grpSpPr>
          <a:xfrm rot="0">
            <a:off x="6362517" y="5742198"/>
            <a:ext cx="5486767" cy="1636294"/>
            <a:chOff x="0" y="0"/>
            <a:chExt cx="2320022" cy="691890"/>
          </a:xfrm>
        </p:grpSpPr>
        <p:sp>
          <p:nvSpPr>
            <p:cNvPr name="Freeform 10" id="10"/>
            <p:cNvSpPr/>
            <p:nvPr/>
          </p:nvSpPr>
          <p:spPr>
            <a:xfrm>
              <a:off x="0" y="0"/>
              <a:ext cx="2320022" cy="691890"/>
            </a:xfrm>
            <a:custGeom>
              <a:avLst/>
              <a:gdLst/>
              <a:ahLst/>
              <a:cxnLst/>
              <a:rect r="r" b="b" t="t" l="l"/>
              <a:pathLst>
                <a:path h="691890" w="2320022">
                  <a:moveTo>
                    <a:pt x="2195562" y="691890"/>
                  </a:moveTo>
                  <a:lnTo>
                    <a:pt x="124460" y="691890"/>
                  </a:lnTo>
                  <a:cubicBezTo>
                    <a:pt x="55880" y="691890"/>
                    <a:pt x="0" y="636010"/>
                    <a:pt x="0" y="567430"/>
                  </a:cubicBezTo>
                  <a:lnTo>
                    <a:pt x="0" y="124460"/>
                  </a:lnTo>
                  <a:cubicBezTo>
                    <a:pt x="0" y="55880"/>
                    <a:pt x="55880" y="0"/>
                    <a:pt x="124460" y="0"/>
                  </a:cubicBezTo>
                  <a:lnTo>
                    <a:pt x="2195562" y="0"/>
                  </a:lnTo>
                  <a:cubicBezTo>
                    <a:pt x="2264142" y="0"/>
                    <a:pt x="2320022" y="55880"/>
                    <a:pt x="2320022" y="124460"/>
                  </a:cubicBezTo>
                  <a:lnTo>
                    <a:pt x="2320022" y="567430"/>
                  </a:lnTo>
                  <a:cubicBezTo>
                    <a:pt x="2320022" y="636010"/>
                    <a:pt x="2264142" y="691890"/>
                    <a:pt x="2195562" y="691890"/>
                  </a:cubicBezTo>
                  <a:close/>
                </a:path>
              </a:pathLst>
            </a:custGeom>
            <a:solidFill>
              <a:srgbClr val="487307"/>
            </a:solidFill>
          </p:spPr>
        </p:sp>
      </p:grpSp>
      <p:grpSp>
        <p:nvGrpSpPr>
          <p:cNvPr name="Group 11" id="11"/>
          <p:cNvGrpSpPr/>
          <p:nvPr/>
        </p:nvGrpSpPr>
        <p:grpSpPr>
          <a:xfrm rot="0">
            <a:off x="12113720" y="3053220"/>
            <a:ext cx="4574080" cy="2220273"/>
            <a:chOff x="0" y="0"/>
            <a:chExt cx="1934102" cy="938819"/>
          </a:xfrm>
        </p:grpSpPr>
        <p:sp>
          <p:nvSpPr>
            <p:cNvPr name="Freeform 12" id="12"/>
            <p:cNvSpPr/>
            <p:nvPr/>
          </p:nvSpPr>
          <p:spPr>
            <a:xfrm>
              <a:off x="0" y="0"/>
              <a:ext cx="1934102" cy="938819"/>
            </a:xfrm>
            <a:custGeom>
              <a:avLst/>
              <a:gdLst/>
              <a:ahLst/>
              <a:cxnLst/>
              <a:rect r="r" b="b" t="t" l="l"/>
              <a:pathLst>
                <a:path h="938819" w="1934102">
                  <a:moveTo>
                    <a:pt x="1809642" y="938819"/>
                  </a:moveTo>
                  <a:lnTo>
                    <a:pt x="124460" y="938819"/>
                  </a:lnTo>
                  <a:cubicBezTo>
                    <a:pt x="55880" y="938819"/>
                    <a:pt x="0" y="882939"/>
                    <a:pt x="0" y="814359"/>
                  </a:cubicBezTo>
                  <a:lnTo>
                    <a:pt x="0" y="124460"/>
                  </a:lnTo>
                  <a:cubicBezTo>
                    <a:pt x="0" y="55880"/>
                    <a:pt x="55880" y="0"/>
                    <a:pt x="124460" y="0"/>
                  </a:cubicBezTo>
                  <a:lnTo>
                    <a:pt x="1809642" y="0"/>
                  </a:lnTo>
                  <a:cubicBezTo>
                    <a:pt x="1878222" y="0"/>
                    <a:pt x="1934102" y="55880"/>
                    <a:pt x="1934102" y="124460"/>
                  </a:cubicBezTo>
                  <a:lnTo>
                    <a:pt x="1934102" y="814359"/>
                  </a:lnTo>
                  <a:cubicBezTo>
                    <a:pt x="1934102" y="882939"/>
                    <a:pt x="1878222" y="938819"/>
                    <a:pt x="1809642" y="938819"/>
                  </a:cubicBezTo>
                  <a:close/>
                </a:path>
              </a:pathLst>
            </a:custGeom>
            <a:solidFill>
              <a:srgbClr val="487307"/>
            </a:solidFill>
          </p:spPr>
        </p:sp>
      </p:grpSp>
      <p:sp>
        <p:nvSpPr>
          <p:cNvPr name="TextBox 13" id="13"/>
          <p:cNvSpPr txBox="true"/>
          <p:nvPr/>
        </p:nvSpPr>
        <p:spPr>
          <a:xfrm rot="0">
            <a:off x="2778743" y="1209675"/>
            <a:ext cx="12730514" cy="1035050"/>
          </a:xfrm>
          <a:prstGeom prst="rect">
            <a:avLst/>
          </a:prstGeom>
        </p:spPr>
        <p:txBody>
          <a:bodyPr anchor="t" rtlCol="false" tIns="0" lIns="0" bIns="0" rIns="0">
            <a:spAutoFit/>
          </a:bodyPr>
          <a:lstStyle/>
          <a:p>
            <a:pPr algn="ctr">
              <a:lnSpc>
                <a:spcPts val="7600"/>
              </a:lnSpc>
            </a:pPr>
            <a:r>
              <a:rPr lang="en-US" sz="8000">
                <a:solidFill>
                  <a:srgbClr val="141414"/>
                </a:solidFill>
                <a:latin typeface="Nunito Sans Black"/>
              </a:rPr>
              <a:t>Table Of Content</a:t>
            </a:r>
          </a:p>
        </p:txBody>
      </p:sp>
      <p:sp>
        <p:nvSpPr>
          <p:cNvPr name="TextBox 14" id="14"/>
          <p:cNvSpPr txBox="true"/>
          <p:nvPr/>
        </p:nvSpPr>
        <p:spPr>
          <a:xfrm rot="0">
            <a:off x="964588" y="3967882"/>
            <a:ext cx="4846669" cy="936117"/>
          </a:xfrm>
          <a:prstGeom prst="rect">
            <a:avLst/>
          </a:prstGeom>
        </p:spPr>
        <p:txBody>
          <a:bodyPr anchor="t" rtlCol="false" tIns="0" lIns="0" bIns="0" rIns="0">
            <a:spAutoFit/>
          </a:bodyPr>
          <a:lstStyle/>
          <a:p>
            <a:pPr>
              <a:lnSpc>
                <a:spcPts val="3744"/>
              </a:lnSpc>
            </a:pPr>
            <a:r>
              <a:rPr lang="en-US" sz="3200">
                <a:solidFill>
                  <a:srgbClr val="FFFFFF"/>
                </a:solidFill>
                <a:latin typeface="Nunito Sans Bold"/>
              </a:rPr>
              <a:t>Amazing Facts and Information about Plants</a:t>
            </a:r>
          </a:p>
        </p:txBody>
      </p:sp>
      <p:sp>
        <p:nvSpPr>
          <p:cNvPr name="TextBox 15" id="15"/>
          <p:cNvSpPr txBox="true"/>
          <p:nvPr/>
        </p:nvSpPr>
        <p:spPr>
          <a:xfrm rot="0">
            <a:off x="964588" y="3071190"/>
            <a:ext cx="2458174" cy="907420"/>
          </a:xfrm>
          <a:prstGeom prst="rect">
            <a:avLst/>
          </a:prstGeom>
        </p:spPr>
        <p:txBody>
          <a:bodyPr anchor="t" rtlCol="false" tIns="0" lIns="0" bIns="0" rIns="0">
            <a:spAutoFit/>
          </a:bodyPr>
          <a:lstStyle/>
          <a:p>
            <a:pPr algn="just">
              <a:lnSpc>
                <a:spcPts val="7132"/>
              </a:lnSpc>
            </a:pPr>
            <a:r>
              <a:rPr lang="en-US" sz="6096">
                <a:solidFill>
                  <a:srgbClr val="FFFFFF"/>
                </a:solidFill>
                <a:latin typeface="Nunito Sans Black Bold"/>
              </a:rPr>
              <a:t>01.</a:t>
            </a:r>
          </a:p>
        </p:txBody>
      </p:sp>
      <p:sp>
        <p:nvSpPr>
          <p:cNvPr name="TextBox 16" id="16"/>
          <p:cNvSpPr txBox="true"/>
          <p:nvPr/>
        </p:nvSpPr>
        <p:spPr>
          <a:xfrm rot="0">
            <a:off x="6685826" y="6646069"/>
            <a:ext cx="4756428" cy="469392"/>
          </a:xfrm>
          <a:prstGeom prst="rect">
            <a:avLst/>
          </a:prstGeom>
        </p:spPr>
        <p:txBody>
          <a:bodyPr anchor="t" rtlCol="false" tIns="0" lIns="0" bIns="0" rIns="0">
            <a:spAutoFit/>
          </a:bodyPr>
          <a:lstStyle/>
          <a:p>
            <a:pPr>
              <a:lnSpc>
                <a:spcPts val="3744"/>
              </a:lnSpc>
            </a:pPr>
            <a:r>
              <a:rPr lang="en-US" sz="3200">
                <a:solidFill>
                  <a:srgbClr val="FFFFFF"/>
                </a:solidFill>
                <a:latin typeface="Nunito Sans Bold"/>
              </a:rPr>
              <a:t>Selling Plants &amp; Pots</a:t>
            </a:r>
          </a:p>
        </p:txBody>
      </p:sp>
      <p:sp>
        <p:nvSpPr>
          <p:cNvPr name="TextBox 17" id="17"/>
          <p:cNvSpPr txBox="true"/>
          <p:nvPr/>
        </p:nvSpPr>
        <p:spPr>
          <a:xfrm rot="0">
            <a:off x="12320791" y="4381839"/>
            <a:ext cx="4367009" cy="508254"/>
          </a:xfrm>
          <a:prstGeom prst="rect">
            <a:avLst/>
          </a:prstGeom>
        </p:spPr>
        <p:txBody>
          <a:bodyPr anchor="t" rtlCol="false" tIns="0" lIns="0" bIns="0" rIns="0">
            <a:spAutoFit/>
          </a:bodyPr>
          <a:lstStyle/>
          <a:p>
            <a:pPr>
              <a:lnSpc>
                <a:spcPts val="3977"/>
              </a:lnSpc>
            </a:pPr>
            <a:r>
              <a:rPr lang="en-US" sz="3399">
                <a:solidFill>
                  <a:srgbClr val="FFFFFF"/>
                </a:solidFill>
                <a:latin typeface="Nunito Sans Bold"/>
              </a:rPr>
              <a:t>Scope of Our Idea</a:t>
            </a:r>
          </a:p>
        </p:txBody>
      </p:sp>
      <p:sp>
        <p:nvSpPr>
          <p:cNvPr name="TextBox 18" id="18"/>
          <p:cNvSpPr txBox="true"/>
          <p:nvPr/>
        </p:nvSpPr>
        <p:spPr>
          <a:xfrm rot="0">
            <a:off x="5967209" y="2235200"/>
            <a:ext cx="6353582" cy="457200"/>
          </a:xfrm>
          <a:prstGeom prst="rect">
            <a:avLst/>
          </a:prstGeom>
        </p:spPr>
        <p:txBody>
          <a:bodyPr anchor="t" rtlCol="false" tIns="0" lIns="0" bIns="0" rIns="0">
            <a:spAutoFit/>
          </a:bodyPr>
          <a:lstStyle/>
          <a:p>
            <a:pPr algn="ctr">
              <a:lnSpc>
                <a:spcPts val="3419"/>
              </a:lnSpc>
            </a:pPr>
            <a:r>
              <a:rPr lang="en-US" sz="3600">
                <a:solidFill>
                  <a:srgbClr val="487307"/>
                </a:solidFill>
                <a:latin typeface="Nunito Sans Bold"/>
              </a:rPr>
              <a:t>Content List</a:t>
            </a:r>
          </a:p>
        </p:txBody>
      </p:sp>
      <p:sp>
        <p:nvSpPr>
          <p:cNvPr name="TextBox 19" id="19"/>
          <p:cNvSpPr txBox="true"/>
          <p:nvPr/>
        </p:nvSpPr>
        <p:spPr>
          <a:xfrm rot="0">
            <a:off x="12320791" y="3234195"/>
            <a:ext cx="2458174" cy="907420"/>
          </a:xfrm>
          <a:prstGeom prst="rect">
            <a:avLst/>
          </a:prstGeom>
        </p:spPr>
        <p:txBody>
          <a:bodyPr anchor="t" rtlCol="false" tIns="0" lIns="0" bIns="0" rIns="0">
            <a:spAutoFit/>
          </a:bodyPr>
          <a:lstStyle/>
          <a:p>
            <a:pPr algn="just">
              <a:lnSpc>
                <a:spcPts val="7132"/>
              </a:lnSpc>
            </a:pPr>
            <a:r>
              <a:rPr lang="en-US" sz="6096">
                <a:solidFill>
                  <a:srgbClr val="FFFFFF"/>
                </a:solidFill>
                <a:latin typeface="Nunito Sans Black Bold"/>
              </a:rPr>
              <a:t>03.</a:t>
            </a:r>
          </a:p>
        </p:txBody>
      </p:sp>
      <p:sp>
        <p:nvSpPr>
          <p:cNvPr name="TextBox 20" id="20"/>
          <p:cNvSpPr txBox="true"/>
          <p:nvPr/>
        </p:nvSpPr>
        <p:spPr>
          <a:xfrm rot="0">
            <a:off x="6685826" y="5770773"/>
            <a:ext cx="2458174" cy="907420"/>
          </a:xfrm>
          <a:prstGeom prst="rect">
            <a:avLst/>
          </a:prstGeom>
        </p:spPr>
        <p:txBody>
          <a:bodyPr anchor="t" rtlCol="false" tIns="0" lIns="0" bIns="0" rIns="0">
            <a:spAutoFit/>
          </a:bodyPr>
          <a:lstStyle/>
          <a:p>
            <a:pPr algn="just">
              <a:lnSpc>
                <a:spcPts val="7132"/>
              </a:lnSpc>
            </a:pPr>
            <a:r>
              <a:rPr lang="en-US" sz="6096">
                <a:solidFill>
                  <a:srgbClr val="FFFFFF"/>
                </a:solidFill>
                <a:latin typeface="Nunito Sans Black Bold"/>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1352" t="25830" r="5797" b="0"/>
          <a:stretch>
            <a:fillRect/>
          </a:stretch>
        </p:blipFill>
        <p:spPr>
          <a:xfrm>
            <a:off x="0" y="0"/>
            <a:ext cx="18288000" cy="10287000"/>
          </a:xfrm>
          <a:prstGeom prst="rect">
            <a:avLst/>
          </a:prstGeom>
        </p:spPr>
      </p:pic>
      <p:grpSp>
        <p:nvGrpSpPr>
          <p:cNvPr name="Group 3" id="3"/>
          <p:cNvGrpSpPr/>
          <p:nvPr/>
        </p:nvGrpSpPr>
        <p:grpSpPr>
          <a:xfrm rot="0">
            <a:off x="1028700" y="1485500"/>
            <a:ext cx="16230600" cy="7315999"/>
            <a:chOff x="0" y="0"/>
            <a:chExt cx="6862939" cy="3093494"/>
          </a:xfrm>
        </p:grpSpPr>
        <p:sp>
          <p:nvSpPr>
            <p:cNvPr name="Freeform 4" id="4"/>
            <p:cNvSpPr/>
            <p:nvPr/>
          </p:nvSpPr>
          <p:spPr>
            <a:xfrm>
              <a:off x="0" y="0"/>
              <a:ext cx="6862939" cy="3093494"/>
            </a:xfrm>
            <a:custGeom>
              <a:avLst/>
              <a:gdLst/>
              <a:ahLst/>
              <a:cxnLst/>
              <a:rect r="r" b="b" t="t" l="l"/>
              <a:pathLst>
                <a:path h="3093494" w="6862939">
                  <a:moveTo>
                    <a:pt x="6738479" y="3093494"/>
                  </a:moveTo>
                  <a:lnTo>
                    <a:pt x="124460" y="3093494"/>
                  </a:lnTo>
                  <a:cubicBezTo>
                    <a:pt x="55880" y="3093494"/>
                    <a:pt x="0" y="3037614"/>
                    <a:pt x="0" y="2969034"/>
                  </a:cubicBezTo>
                  <a:lnTo>
                    <a:pt x="0" y="124460"/>
                  </a:lnTo>
                  <a:cubicBezTo>
                    <a:pt x="0" y="55880"/>
                    <a:pt x="55880" y="0"/>
                    <a:pt x="124460" y="0"/>
                  </a:cubicBezTo>
                  <a:lnTo>
                    <a:pt x="6738479" y="0"/>
                  </a:lnTo>
                  <a:cubicBezTo>
                    <a:pt x="6807059" y="0"/>
                    <a:pt x="6862939" y="55880"/>
                    <a:pt x="6862939" y="124460"/>
                  </a:cubicBezTo>
                  <a:lnTo>
                    <a:pt x="6862939" y="2969034"/>
                  </a:lnTo>
                  <a:cubicBezTo>
                    <a:pt x="6862939" y="3037614"/>
                    <a:pt x="6807059" y="3093494"/>
                    <a:pt x="6738479" y="3093494"/>
                  </a:cubicBezTo>
                  <a:close/>
                </a:path>
              </a:pathLst>
            </a:custGeom>
            <a:solidFill>
              <a:srgbClr val="FFFFFF"/>
            </a:solidFill>
          </p:spPr>
        </p:sp>
      </p:grpSp>
      <p:grpSp>
        <p:nvGrpSpPr>
          <p:cNvPr name="Group 5" id="5"/>
          <p:cNvGrpSpPr>
            <a:grpSpLocks noChangeAspect="true"/>
          </p:cNvGrpSpPr>
          <p:nvPr/>
        </p:nvGrpSpPr>
        <p:grpSpPr>
          <a:xfrm rot="0">
            <a:off x="2267824" y="2561247"/>
            <a:ext cx="5164506" cy="5164506"/>
            <a:chOff x="0" y="0"/>
            <a:chExt cx="6350000" cy="6350000"/>
          </a:xfrm>
        </p:grpSpPr>
        <p:sp>
          <p:nvSpPr>
            <p:cNvPr name="Freeform 6" id="6"/>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8820" r="-11303" t="0" b="0"/>
              </a:stretch>
            </a:blipFill>
          </p:spPr>
        </p:sp>
      </p:grpSp>
      <p:grpSp>
        <p:nvGrpSpPr>
          <p:cNvPr name="Group 7" id="7"/>
          <p:cNvGrpSpPr/>
          <p:nvPr/>
        </p:nvGrpSpPr>
        <p:grpSpPr>
          <a:xfrm rot="0">
            <a:off x="14864140" y="7725753"/>
            <a:ext cx="1459066" cy="1459066"/>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sp>
        <p:nvSpPr>
          <p:cNvPr name="TextBox 9" id="9"/>
          <p:cNvSpPr txBox="true"/>
          <p:nvPr/>
        </p:nvSpPr>
        <p:spPr>
          <a:xfrm rot="0">
            <a:off x="8273771" y="2952792"/>
            <a:ext cx="8966479" cy="822325"/>
          </a:xfrm>
          <a:prstGeom prst="rect">
            <a:avLst/>
          </a:prstGeom>
        </p:spPr>
        <p:txBody>
          <a:bodyPr anchor="t" rtlCol="false" tIns="0" lIns="0" bIns="0" rIns="0">
            <a:spAutoFit/>
          </a:bodyPr>
          <a:lstStyle/>
          <a:p>
            <a:pPr>
              <a:lnSpc>
                <a:spcPts val="6079"/>
              </a:lnSpc>
            </a:pPr>
            <a:r>
              <a:rPr lang="en-US" sz="6399">
                <a:solidFill>
                  <a:srgbClr val="141414"/>
                </a:solidFill>
                <a:latin typeface="Nunito Sans Black"/>
              </a:rPr>
              <a:t>Problem Statement</a:t>
            </a:r>
          </a:p>
        </p:txBody>
      </p:sp>
      <p:sp>
        <p:nvSpPr>
          <p:cNvPr name="TextBox 10" id="10"/>
          <p:cNvSpPr txBox="true"/>
          <p:nvPr/>
        </p:nvSpPr>
        <p:spPr>
          <a:xfrm rot="0">
            <a:off x="8273771" y="4265493"/>
            <a:ext cx="8720796" cy="3397051"/>
          </a:xfrm>
          <a:prstGeom prst="rect">
            <a:avLst/>
          </a:prstGeom>
        </p:spPr>
        <p:txBody>
          <a:bodyPr anchor="t" rtlCol="false" tIns="0" lIns="0" bIns="0" rIns="0">
            <a:spAutoFit/>
          </a:bodyPr>
          <a:lstStyle/>
          <a:p>
            <a:pPr>
              <a:lnSpc>
                <a:spcPts val="3885"/>
              </a:lnSpc>
            </a:pPr>
            <a:r>
              <a:rPr lang="en-US" sz="2573">
                <a:solidFill>
                  <a:srgbClr val="141414"/>
                </a:solidFill>
                <a:latin typeface="Source Sans Pro"/>
              </a:rPr>
              <a:t>Most people are dependent on local vendors for buying plants &amp; pots at high prices and usually they don't trust online purchasing of plants because of quality issues &amp; few more reasons. Few people are willing to have plants but they don't have time or proper knowledge about maintenance of plants.</a:t>
            </a:r>
          </a:p>
          <a:p>
            <a:pPr>
              <a:lnSpc>
                <a:spcPts val="3885"/>
              </a:lnSpc>
            </a:pPr>
            <a:r>
              <a:rPr lang="en-US" sz="2573">
                <a:solidFill>
                  <a:srgbClr val="141414"/>
                </a:solidFill>
                <a:latin typeface="Source Sans Pro"/>
              </a:rPr>
              <a:t>Also, the niche market wants plants but doesn't want to go outisde to buy them.</a:t>
            </a:r>
          </a:p>
        </p:txBody>
      </p:sp>
      <p:sp>
        <p:nvSpPr>
          <p:cNvPr name="AutoShape 11" id="11"/>
          <p:cNvSpPr/>
          <p:nvPr/>
        </p:nvSpPr>
        <p:spPr>
          <a:xfrm rot="5400000">
            <a:off x="15307919" y="8417186"/>
            <a:ext cx="571508" cy="0"/>
          </a:xfrm>
          <a:prstGeom prst="line">
            <a:avLst/>
          </a:prstGeom>
          <a:ln cap="rnd" w="76200">
            <a:solidFill>
              <a:srgbClr val="FFFFFF"/>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80637" y="-1558448"/>
            <a:ext cx="7133784" cy="8442348"/>
          </a:xfrm>
          <a:prstGeom prst="rect">
            <a:avLst/>
          </a:prstGeom>
        </p:spPr>
      </p:pic>
      <p:grpSp>
        <p:nvGrpSpPr>
          <p:cNvPr name="Group 3" id="3"/>
          <p:cNvGrpSpPr/>
          <p:nvPr/>
        </p:nvGrpSpPr>
        <p:grpSpPr>
          <a:xfrm rot="0">
            <a:off x="-1069938" y="3354041"/>
            <a:ext cx="9463870" cy="9463870"/>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pic>
        <p:nvPicPr>
          <p:cNvPr name="Picture 5" id="5"/>
          <p:cNvPicPr>
            <a:picLocks noChangeAspect="true"/>
          </p:cNvPicPr>
          <p:nvPr/>
        </p:nvPicPr>
        <p:blipFill>
          <a:blip r:embed="rId4"/>
          <a:srcRect l="0" t="0" r="0" b="0"/>
          <a:stretch>
            <a:fillRect/>
          </a:stretch>
        </p:blipFill>
        <p:spPr>
          <a:xfrm flipH="false" flipV="false" rot="0">
            <a:off x="1123950" y="1418921"/>
            <a:ext cx="6531650" cy="10326719"/>
          </a:xfrm>
          <a:prstGeom prst="rect">
            <a:avLst/>
          </a:prstGeom>
        </p:spPr>
      </p:pic>
      <p:grpSp>
        <p:nvGrpSpPr>
          <p:cNvPr name="Group 6" id="6"/>
          <p:cNvGrpSpPr/>
          <p:nvPr/>
        </p:nvGrpSpPr>
        <p:grpSpPr>
          <a:xfrm rot="0">
            <a:off x="11871877" y="5734010"/>
            <a:ext cx="5387423" cy="3281555"/>
            <a:chOff x="0" y="0"/>
            <a:chExt cx="4275511" cy="2604273"/>
          </a:xfrm>
        </p:grpSpPr>
        <p:sp>
          <p:nvSpPr>
            <p:cNvPr name="Freeform 7" id="7"/>
            <p:cNvSpPr/>
            <p:nvPr/>
          </p:nvSpPr>
          <p:spPr>
            <a:xfrm>
              <a:off x="0" y="0"/>
              <a:ext cx="4275511" cy="2604273"/>
            </a:xfrm>
            <a:custGeom>
              <a:avLst/>
              <a:gdLst/>
              <a:ahLst/>
              <a:cxnLst/>
              <a:rect r="r" b="b" t="t" l="l"/>
              <a:pathLst>
                <a:path h="2604273" w="4275511">
                  <a:moveTo>
                    <a:pt x="4151051" y="2604273"/>
                  </a:moveTo>
                  <a:lnTo>
                    <a:pt x="124460" y="2604273"/>
                  </a:lnTo>
                  <a:cubicBezTo>
                    <a:pt x="55880" y="2604273"/>
                    <a:pt x="0" y="2548393"/>
                    <a:pt x="0" y="2479813"/>
                  </a:cubicBezTo>
                  <a:lnTo>
                    <a:pt x="0" y="124460"/>
                  </a:lnTo>
                  <a:cubicBezTo>
                    <a:pt x="0" y="55880"/>
                    <a:pt x="55880" y="0"/>
                    <a:pt x="124460" y="0"/>
                  </a:cubicBezTo>
                  <a:lnTo>
                    <a:pt x="4151051" y="0"/>
                  </a:lnTo>
                  <a:cubicBezTo>
                    <a:pt x="4219631" y="0"/>
                    <a:pt x="4275511" y="55880"/>
                    <a:pt x="4275511" y="124460"/>
                  </a:cubicBezTo>
                  <a:lnTo>
                    <a:pt x="4275511" y="2479814"/>
                  </a:lnTo>
                  <a:cubicBezTo>
                    <a:pt x="4275511" y="2548393"/>
                    <a:pt x="4219631" y="2604273"/>
                    <a:pt x="4151051" y="2604273"/>
                  </a:cubicBezTo>
                  <a:close/>
                </a:path>
              </a:pathLst>
            </a:custGeom>
            <a:solidFill>
              <a:srgbClr val="141414">
                <a:alpha val="3922"/>
              </a:srgbClr>
            </a:solidFill>
          </p:spPr>
        </p:sp>
      </p:grpSp>
      <p:grpSp>
        <p:nvGrpSpPr>
          <p:cNvPr name="Group 8" id="8"/>
          <p:cNvGrpSpPr/>
          <p:nvPr/>
        </p:nvGrpSpPr>
        <p:grpSpPr>
          <a:xfrm rot="0">
            <a:off x="9144000" y="5734010"/>
            <a:ext cx="2984862" cy="3281555"/>
            <a:chOff x="0" y="0"/>
            <a:chExt cx="2368815" cy="2604273"/>
          </a:xfrm>
        </p:grpSpPr>
        <p:sp>
          <p:nvSpPr>
            <p:cNvPr name="Freeform 9" id="9"/>
            <p:cNvSpPr/>
            <p:nvPr/>
          </p:nvSpPr>
          <p:spPr>
            <a:xfrm>
              <a:off x="0" y="0"/>
              <a:ext cx="2368815" cy="2604273"/>
            </a:xfrm>
            <a:custGeom>
              <a:avLst/>
              <a:gdLst/>
              <a:ahLst/>
              <a:cxnLst/>
              <a:rect r="r" b="b" t="t" l="l"/>
              <a:pathLst>
                <a:path h="2604273" w="2368815">
                  <a:moveTo>
                    <a:pt x="2244355" y="2604273"/>
                  </a:moveTo>
                  <a:lnTo>
                    <a:pt x="124460" y="2604273"/>
                  </a:lnTo>
                  <a:cubicBezTo>
                    <a:pt x="55880" y="2604273"/>
                    <a:pt x="0" y="2548393"/>
                    <a:pt x="0" y="2479813"/>
                  </a:cubicBezTo>
                  <a:lnTo>
                    <a:pt x="0" y="124460"/>
                  </a:lnTo>
                  <a:cubicBezTo>
                    <a:pt x="0" y="55880"/>
                    <a:pt x="55880" y="0"/>
                    <a:pt x="124460" y="0"/>
                  </a:cubicBezTo>
                  <a:lnTo>
                    <a:pt x="2244355" y="0"/>
                  </a:lnTo>
                  <a:cubicBezTo>
                    <a:pt x="2312935" y="0"/>
                    <a:pt x="2368815" y="55880"/>
                    <a:pt x="2368815" y="124460"/>
                  </a:cubicBezTo>
                  <a:lnTo>
                    <a:pt x="2368815" y="2479814"/>
                  </a:lnTo>
                  <a:cubicBezTo>
                    <a:pt x="2368815" y="2548393"/>
                    <a:pt x="2312935" y="2604273"/>
                    <a:pt x="2244355" y="2604273"/>
                  </a:cubicBezTo>
                  <a:close/>
                </a:path>
              </a:pathLst>
            </a:custGeom>
            <a:solidFill>
              <a:srgbClr val="487307"/>
            </a:solidFill>
          </p:spPr>
        </p:sp>
      </p:grpSp>
      <p:pic>
        <p:nvPicPr>
          <p:cNvPr name="Picture 10" id="10"/>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9976628" y="6270845"/>
            <a:ext cx="1319606" cy="1199192"/>
          </a:xfrm>
          <a:prstGeom prst="rect">
            <a:avLst/>
          </a:prstGeom>
        </p:spPr>
      </p:pic>
      <p:sp>
        <p:nvSpPr>
          <p:cNvPr name="TextBox 11" id="11"/>
          <p:cNvSpPr txBox="true"/>
          <p:nvPr/>
        </p:nvSpPr>
        <p:spPr>
          <a:xfrm rot="0">
            <a:off x="9144000" y="1452411"/>
            <a:ext cx="6707783" cy="1035050"/>
          </a:xfrm>
          <a:prstGeom prst="rect">
            <a:avLst/>
          </a:prstGeom>
        </p:spPr>
        <p:txBody>
          <a:bodyPr anchor="t" rtlCol="false" tIns="0" lIns="0" bIns="0" rIns="0">
            <a:spAutoFit/>
          </a:bodyPr>
          <a:lstStyle/>
          <a:p>
            <a:pPr>
              <a:lnSpc>
                <a:spcPts val="7600"/>
              </a:lnSpc>
            </a:pPr>
            <a:r>
              <a:rPr lang="en-US" sz="8000">
                <a:solidFill>
                  <a:srgbClr val="141414"/>
                </a:solidFill>
                <a:latin typeface="Nunito Sans Black"/>
              </a:rPr>
              <a:t>Solution</a:t>
            </a:r>
          </a:p>
        </p:txBody>
      </p:sp>
      <p:sp>
        <p:nvSpPr>
          <p:cNvPr name="TextBox 12" id="12"/>
          <p:cNvSpPr txBox="true"/>
          <p:nvPr/>
        </p:nvSpPr>
        <p:spPr>
          <a:xfrm rot="0">
            <a:off x="12844096" y="7208544"/>
            <a:ext cx="4510454" cy="457200"/>
          </a:xfrm>
          <a:prstGeom prst="rect">
            <a:avLst/>
          </a:prstGeom>
        </p:spPr>
        <p:txBody>
          <a:bodyPr anchor="t" rtlCol="false" tIns="0" lIns="0" bIns="0" rIns="0">
            <a:spAutoFit/>
          </a:bodyPr>
          <a:lstStyle/>
          <a:p>
            <a:pPr>
              <a:lnSpc>
                <a:spcPts val="3419"/>
              </a:lnSpc>
            </a:pPr>
            <a:r>
              <a:rPr lang="en-US" sz="3600">
                <a:solidFill>
                  <a:srgbClr val="487307"/>
                </a:solidFill>
                <a:latin typeface="Nunito Sans Bold"/>
              </a:rPr>
              <a:t>Quality</a:t>
            </a:r>
          </a:p>
        </p:txBody>
      </p:sp>
      <p:sp>
        <p:nvSpPr>
          <p:cNvPr name="TextBox 13" id="13"/>
          <p:cNvSpPr txBox="true"/>
          <p:nvPr/>
        </p:nvSpPr>
        <p:spPr>
          <a:xfrm rot="0">
            <a:off x="9144000" y="2963516"/>
            <a:ext cx="8743823" cy="22677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We are going to build a website which will show facts about plants and sell plants &amp; pots. We will contract local nurseries for the supply of plants and deliver those plants to our customers. We will provide proper information about maintenance of plants or may provide maintenance by ourselves.</a:t>
            </a:r>
          </a:p>
        </p:txBody>
      </p:sp>
      <p:sp>
        <p:nvSpPr>
          <p:cNvPr name="TextBox 14" id="14"/>
          <p:cNvSpPr txBox="true"/>
          <p:nvPr/>
        </p:nvSpPr>
        <p:spPr>
          <a:xfrm rot="0">
            <a:off x="12844096" y="7606308"/>
            <a:ext cx="4510454" cy="8961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High-Quality Plants at Lowest Prices</a:t>
            </a:r>
          </a:p>
        </p:txBody>
      </p:sp>
      <p:sp>
        <p:nvSpPr>
          <p:cNvPr name="TextBox 15" id="15"/>
          <p:cNvSpPr txBox="true"/>
          <p:nvPr/>
        </p:nvSpPr>
        <p:spPr>
          <a:xfrm rot="0">
            <a:off x="8952071" y="7776565"/>
            <a:ext cx="3368720" cy="455676"/>
          </a:xfrm>
          <a:prstGeom prst="rect">
            <a:avLst/>
          </a:prstGeom>
        </p:spPr>
        <p:txBody>
          <a:bodyPr anchor="t" rtlCol="false" tIns="0" lIns="0" bIns="0" rIns="0">
            <a:spAutoFit/>
          </a:bodyPr>
          <a:lstStyle/>
          <a:p>
            <a:pPr algn="ctr">
              <a:lnSpc>
                <a:spcPts val="3552"/>
              </a:lnSpc>
            </a:pPr>
            <a:r>
              <a:rPr lang="en-US" sz="3200">
                <a:solidFill>
                  <a:srgbClr val="FFFFFF"/>
                </a:solidFill>
                <a:latin typeface="Nunito Sans Bold"/>
              </a:rPr>
              <a:t>Plant Hub</a:t>
            </a:r>
          </a:p>
        </p:txBody>
      </p:sp>
      <p:sp>
        <p:nvSpPr>
          <p:cNvPr name="TextBox 16" id="16"/>
          <p:cNvSpPr txBox="true"/>
          <p:nvPr/>
        </p:nvSpPr>
        <p:spPr>
          <a:xfrm rot="0">
            <a:off x="12844096" y="6123329"/>
            <a:ext cx="2727087" cy="1094740"/>
          </a:xfrm>
          <a:prstGeom prst="rect">
            <a:avLst/>
          </a:prstGeom>
        </p:spPr>
        <p:txBody>
          <a:bodyPr anchor="t" rtlCol="false" tIns="0" lIns="0" bIns="0" rIns="0">
            <a:spAutoFit/>
          </a:bodyPr>
          <a:lstStyle/>
          <a:p>
            <a:pPr>
              <a:lnSpc>
                <a:spcPts val="8959"/>
              </a:lnSpc>
            </a:pPr>
            <a:r>
              <a:rPr lang="en-US" sz="6399">
                <a:solidFill>
                  <a:srgbClr val="141414"/>
                </a:solidFill>
                <a:latin typeface="Nunito Sans Black"/>
              </a:rPr>
              <a:t>100%</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52724" y="-1744942"/>
            <a:ext cx="7133784" cy="8442348"/>
          </a:xfrm>
          <a:prstGeom prst="rect">
            <a:avLst/>
          </a:prstGeom>
        </p:spPr>
      </p:pic>
      <p:grpSp>
        <p:nvGrpSpPr>
          <p:cNvPr name="Group 3" id="3"/>
          <p:cNvGrpSpPr>
            <a:grpSpLocks noChangeAspect="true"/>
          </p:cNvGrpSpPr>
          <p:nvPr/>
        </p:nvGrpSpPr>
        <p:grpSpPr>
          <a:xfrm rot="0">
            <a:off x="1028700" y="4847247"/>
            <a:ext cx="7978044" cy="7978044"/>
            <a:chOff x="0" y="0"/>
            <a:chExt cx="6350000" cy="6350000"/>
          </a:xfrm>
        </p:grpSpPr>
        <p:sp>
          <p:nvSpPr>
            <p:cNvPr name="Freeform 4" id="4"/>
            <p:cNvSpPr/>
            <p:nvPr/>
          </p:nvSpPr>
          <p:spPr>
            <a:xfrm>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88303" r="-88303" t="-84251" b="0"/>
              </a:stretch>
            </a:blipFill>
          </p:spPr>
        </p:sp>
      </p:grpSp>
      <p:grpSp>
        <p:nvGrpSpPr>
          <p:cNvPr name="Group 5" id="5"/>
          <p:cNvGrpSpPr/>
          <p:nvPr/>
        </p:nvGrpSpPr>
        <p:grpSpPr>
          <a:xfrm rot="0">
            <a:off x="1790700" y="1968554"/>
            <a:ext cx="4683984" cy="5381960"/>
            <a:chOff x="0" y="0"/>
            <a:chExt cx="1980573" cy="2275705"/>
          </a:xfrm>
        </p:grpSpPr>
        <p:sp>
          <p:nvSpPr>
            <p:cNvPr name="Freeform 6" id="6"/>
            <p:cNvSpPr/>
            <p:nvPr/>
          </p:nvSpPr>
          <p:spPr>
            <a:xfrm>
              <a:off x="0" y="0"/>
              <a:ext cx="1980573" cy="2275705"/>
            </a:xfrm>
            <a:custGeom>
              <a:avLst/>
              <a:gdLst/>
              <a:ahLst/>
              <a:cxnLst/>
              <a:rect r="r" b="b" t="t" l="l"/>
              <a:pathLst>
                <a:path h="2275705" w="1980573">
                  <a:moveTo>
                    <a:pt x="1856113" y="2275705"/>
                  </a:moveTo>
                  <a:lnTo>
                    <a:pt x="124460" y="2275705"/>
                  </a:lnTo>
                  <a:cubicBezTo>
                    <a:pt x="55880" y="2275705"/>
                    <a:pt x="0" y="2219825"/>
                    <a:pt x="0" y="2151245"/>
                  </a:cubicBezTo>
                  <a:lnTo>
                    <a:pt x="0" y="124460"/>
                  </a:lnTo>
                  <a:cubicBezTo>
                    <a:pt x="0" y="55880"/>
                    <a:pt x="55880" y="0"/>
                    <a:pt x="124460" y="0"/>
                  </a:cubicBezTo>
                  <a:lnTo>
                    <a:pt x="1856113" y="0"/>
                  </a:lnTo>
                  <a:cubicBezTo>
                    <a:pt x="1924694" y="0"/>
                    <a:pt x="1980573" y="55880"/>
                    <a:pt x="1980573" y="124460"/>
                  </a:cubicBezTo>
                  <a:lnTo>
                    <a:pt x="1980573" y="2151245"/>
                  </a:lnTo>
                  <a:cubicBezTo>
                    <a:pt x="1980573" y="2219826"/>
                    <a:pt x="1924694" y="2275705"/>
                    <a:pt x="1856113" y="2275705"/>
                  </a:cubicBezTo>
                  <a:close/>
                </a:path>
              </a:pathLst>
            </a:custGeom>
            <a:solidFill>
              <a:srgbClr val="F29F05"/>
            </a:solidFill>
          </p:spPr>
        </p:sp>
      </p:grpSp>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2457212" y="2185060"/>
            <a:ext cx="853341" cy="834140"/>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086267" y="6834801"/>
            <a:ext cx="990170" cy="1031427"/>
          </a:xfrm>
          <a:prstGeom prst="rect">
            <a:avLst/>
          </a:prstGeom>
        </p:spPr>
      </p:pic>
      <p:pic>
        <p:nvPicPr>
          <p:cNvPr name="Picture 9" id="9"/>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0086267" y="4297175"/>
            <a:ext cx="1031427" cy="1031427"/>
          </a:xfrm>
          <a:prstGeom prst="rect">
            <a:avLst/>
          </a:prstGeom>
        </p:spPr>
      </p:pic>
      <p:sp>
        <p:nvSpPr>
          <p:cNvPr name="TextBox 10" id="10"/>
          <p:cNvSpPr txBox="true"/>
          <p:nvPr/>
        </p:nvSpPr>
        <p:spPr>
          <a:xfrm rot="0">
            <a:off x="10164282" y="1277010"/>
            <a:ext cx="7095018" cy="1997075"/>
          </a:xfrm>
          <a:prstGeom prst="rect">
            <a:avLst/>
          </a:prstGeom>
        </p:spPr>
        <p:txBody>
          <a:bodyPr anchor="t" rtlCol="false" tIns="0" lIns="0" bIns="0" rIns="0">
            <a:spAutoFit/>
          </a:bodyPr>
          <a:lstStyle/>
          <a:p>
            <a:pPr>
              <a:lnSpc>
                <a:spcPts val="7600"/>
              </a:lnSpc>
            </a:pPr>
            <a:r>
              <a:rPr lang="en-US" sz="8000">
                <a:solidFill>
                  <a:srgbClr val="141414"/>
                </a:solidFill>
                <a:latin typeface="Nunito Sans Black"/>
              </a:rPr>
              <a:t>Our Vision </a:t>
            </a:r>
          </a:p>
          <a:p>
            <a:pPr>
              <a:lnSpc>
                <a:spcPts val="7600"/>
              </a:lnSpc>
            </a:pPr>
            <a:r>
              <a:rPr lang="en-US" sz="8000">
                <a:solidFill>
                  <a:srgbClr val="141414"/>
                </a:solidFill>
                <a:latin typeface="Nunito Sans Black"/>
              </a:rPr>
              <a:t>&amp; Mission</a:t>
            </a:r>
          </a:p>
        </p:txBody>
      </p:sp>
      <p:sp>
        <p:nvSpPr>
          <p:cNvPr name="TextBox 11" id="11"/>
          <p:cNvSpPr txBox="true"/>
          <p:nvPr/>
        </p:nvSpPr>
        <p:spPr>
          <a:xfrm rot="0">
            <a:off x="10164282" y="3264560"/>
            <a:ext cx="6353582" cy="457200"/>
          </a:xfrm>
          <a:prstGeom prst="rect">
            <a:avLst/>
          </a:prstGeom>
        </p:spPr>
        <p:txBody>
          <a:bodyPr anchor="t" rtlCol="false" tIns="0" lIns="0" bIns="0" rIns="0">
            <a:spAutoFit/>
          </a:bodyPr>
          <a:lstStyle/>
          <a:p>
            <a:pPr>
              <a:lnSpc>
                <a:spcPts val="3419"/>
              </a:lnSpc>
            </a:pPr>
            <a:r>
              <a:rPr lang="en-US" sz="3600">
                <a:solidFill>
                  <a:srgbClr val="487307"/>
                </a:solidFill>
                <a:latin typeface="Nunito Sans Bold"/>
              </a:rPr>
              <a:t>Movement Goal</a:t>
            </a:r>
          </a:p>
        </p:txBody>
      </p:sp>
      <p:sp>
        <p:nvSpPr>
          <p:cNvPr name="TextBox 12" id="12"/>
          <p:cNvSpPr txBox="true"/>
          <p:nvPr/>
        </p:nvSpPr>
        <p:spPr>
          <a:xfrm rot="0">
            <a:off x="2365625" y="3264560"/>
            <a:ext cx="3534134" cy="457200"/>
          </a:xfrm>
          <a:prstGeom prst="rect">
            <a:avLst/>
          </a:prstGeom>
        </p:spPr>
        <p:txBody>
          <a:bodyPr anchor="t" rtlCol="false" tIns="0" lIns="0" bIns="0" rIns="0">
            <a:spAutoFit/>
          </a:bodyPr>
          <a:lstStyle/>
          <a:p>
            <a:pPr>
              <a:lnSpc>
                <a:spcPts val="3419"/>
              </a:lnSpc>
            </a:pPr>
            <a:r>
              <a:rPr lang="en-US" sz="3600">
                <a:solidFill>
                  <a:srgbClr val="FFFFFF"/>
                </a:solidFill>
                <a:latin typeface="Nunito Sans Bold"/>
              </a:rPr>
              <a:t>Value</a:t>
            </a:r>
          </a:p>
        </p:txBody>
      </p:sp>
      <p:sp>
        <p:nvSpPr>
          <p:cNvPr name="TextBox 13" id="13"/>
          <p:cNvSpPr txBox="true"/>
          <p:nvPr/>
        </p:nvSpPr>
        <p:spPr>
          <a:xfrm rot="0">
            <a:off x="11386525" y="4627151"/>
            <a:ext cx="3534134" cy="457200"/>
          </a:xfrm>
          <a:prstGeom prst="rect">
            <a:avLst/>
          </a:prstGeom>
        </p:spPr>
        <p:txBody>
          <a:bodyPr anchor="t" rtlCol="false" tIns="0" lIns="0" bIns="0" rIns="0">
            <a:spAutoFit/>
          </a:bodyPr>
          <a:lstStyle/>
          <a:p>
            <a:pPr>
              <a:lnSpc>
                <a:spcPts val="3419"/>
              </a:lnSpc>
            </a:pPr>
            <a:r>
              <a:rPr lang="en-US" sz="3600">
                <a:solidFill>
                  <a:srgbClr val="141414"/>
                </a:solidFill>
                <a:latin typeface="Nunito Sans Bold"/>
              </a:rPr>
              <a:t>Vision</a:t>
            </a:r>
          </a:p>
        </p:txBody>
      </p:sp>
      <p:sp>
        <p:nvSpPr>
          <p:cNvPr name="TextBox 14" id="14"/>
          <p:cNvSpPr txBox="true"/>
          <p:nvPr/>
        </p:nvSpPr>
        <p:spPr>
          <a:xfrm rot="0">
            <a:off x="11365897" y="7164777"/>
            <a:ext cx="3534134" cy="457200"/>
          </a:xfrm>
          <a:prstGeom prst="rect">
            <a:avLst/>
          </a:prstGeom>
        </p:spPr>
        <p:txBody>
          <a:bodyPr anchor="t" rtlCol="false" tIns="0" lIns="0" bIns="0" rIns="0">
            <a:spAutoFit/>
          </a:bodyPr>
          <a:lstStyle/>
          <a:p>
            <a:pPr>
              <a:lnSpc>
                <a:spcPts val="3419"/>
              </a:lnSpc>
            </a:pPr>
            <a:r>
              <a:rPr lang="en-US" sz="3600">
                <a:solidFill>
                  <a:srgbClr val="141414"/>
                </a:solidFill>
                <a:latin typeface="Nunito Sans Bold"/>
              </a:rPr>
              <a:t>Mission</a:t>
            </a:r>
          </a:p>
        </p:txBody>
      </p:sp>
      <p:sp>
        <p:nvSpPr>
          <p:cNvPr name="TextBox 15" id="15"/>
          <p:cNvSpPr txBox="true"/>
          <p:nvPr/>
        </p:nvSpPr>
        <p:spPr>
          <a:xfrm rot="0">
            <a:off x="10164282" y="5347652"/>
            <a:ext cx="7886326" cy="8961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To be the number one plant selling brand in the world </a:t>
            </a:r>
          </a:p>
          <a:p>
            <a:pPr>
              <a:lnSpc>
                <a:spcPts val="3624"/>
              </a:lnSpc>
            </a:pPr>
            <a:r>
              <a:rPr lang="en-US" sz="2400">
                <a:solidFill>
                  <a:srgbClr val="141414"/>
                </a:solidFill>
                <a:latin typeface="Source Sans Pro"/>
              </a:rPr>
              <a:t>in terms of goodness and convenience in services</a:t>
            </a:r>
          </a:p>
        </p:txBody>
      </p:sp>
      <p:sp>
        <p:nvSpPr>
          <p:cNvPr name="TextBox 16" id="16"/>
          <p:cNvSpPr txBox="true"/>
          <p:nvPr/>
        </p:nvSpPr>
        <p:spPr>
          <a:xfrm rot="0">
            <a:off x="10164282" y="7837653"/>
            <a:ext cx="7886326" cy="13533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We are here to provide optimal service to customers by </a:t>
            </a:r>
          </a:p>
          <a:p>
            <a:pPr>
              <a:lnSpc>
                <a:spcPts val="3624"/>
              </a:lnSpc>
            </a:pPr>
            <a:r>
              <a:rPr lang="en-US" sz="2400">
                <a:solidFill>
                  <a:srgbClr val="141414"/>
                </a:solidFill>
                <a:latin typeface="Source Sans Pro"/>
              </a:rPr>
              <a:t>respecting all their requests and using new technology </a:t>
            </a:r>
          </a:p>
          <a:p>
            <a:pPr>
              <a:lnSpc>
                <a:spcPts val="3624"/>
              </a:lnSpc>
            </a:pPr>
            <a:r>
              <a:rPr lang="en-US" sz="2400">
                <a:solidFill>
                  <a:srgbClr val="141414"/>
                </a:solidFill>
                <a:latin typeface="Source Sans Pro"/>
              </a:rPr>
              <a:t>as a step to become the number one brand.</a:t>
            </a:r>
          </a:p>
        </p:txBody>
      </p:sp>
      <p:sp>
        <p:nvSpPr>
          <p:cNvPr name="TextBox 17" id="17"/>
          <p:cNvSpPr txBox="true"/>
          <p:nvPr/>
        </p:nvSpPr>
        <p:spPr>
          <a:xfrm rot="0">
            <a:off x="2365625" y="3645560"/>
            <a:ext cx="4303461" cy="3639312"/>
          </a:xfrm>
          <a:prstGeom prst="rect">
            <a:avLst/>
          </a:prstGeom>
        </p:spPr>
        <p:txBody>
          <a:bodyPr anchor="t" rtlCol="false" tIns="0" lIns="0" bIns="0" rIns="0">
            <a:spAutoFit/>
          </a:bodyPr>
          <a:lstStyle/>
          <a:p>
            <a:pPr>
              <a:lnSpc>
                <a:spcPts val="3624"/>
              </a:lnSpc>
            </a:pPr>
            <a:r>
              <a:rPr lang="en-US" sz="2400">
                <a:solidFill>
                  <a:srgbClr val="FFFFFF"/>
                </a:solidFill>
                <a:latin typeface="Source Sans Pro"/>
              </a:rPr>
              <a:t>Plants possess the ability to adapt to changing seasons and this helps them to thrive. They accept the challenge in front of them and adjust themselves accordingly. We inflict this plant value and are ready to change world's mindset</a:t>
            </a:r>
          </a:p>
        </p:txBody>
      </p:sp>
      <p:sp>
        <p:nvSpPr>
          <p:cNvPr name="AutoShape 18" id="18"/>
          <p:cNvSpPr/>
          <p:nvPr/>
        </p:nvSpPr>
        <p:spPr>
          <a:xfrm rot="0">
            <a:off x="10164282" y="6596734"/>
            <a:ext cx="7095018" cy="0"/>
          </a:xfrm>
          <a:prstGeom prst="line">
            <a:avLst/>
          </a:prstGeom>
          <a:ln cap="rnd" w="47625">
            <a:solidFill>
              <a:srgbClr val="000000">
                <a:alpha val="4706"/>
              </a:srgbClr>
            </a:solidFill>
            <a:prstDash val="solid"/>
            <a:headEnd type="none" len="sm" w="sm"/>
            <a:tailEnd type="none" len="sm" w="sm"/>
          </a:ln>
        </p:spPr>
      </p:sp>
      <p:grpSp>
        <p:nvGrpSpPr>
          <p:cNvPr name="Group 19" id="19"/>
          <p:cNvGrpSpPr/>
          <p:nvPr/>
        </p:nvGrpSpPr>
        <p:grpSpPr>
          <a:xfrm rot="0">
            <a:off x="7976832" y="7799234"/>
            <a:ext cx="1459066" cy="1459066"/>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sp>
        <p:nvSpPr>
          <p:cNvPr name="AutoShape 21" id="21"/>
          <p:cNvSpPr/>
          <p:nvPr/>
        </p:nvSpPr>
        <p:spPr>
          <a:xfrm rot="5400000">
            <a:off x="8420611" y="8490667"/>
            <a:ext cx="571508" cy="0"/>
          </a:xfrm>
          <a:prstGeom prst="line">
            <a:avLst/>
          </a:prstGeom>
          <a:ln cap="rnd" w="76200">
            <a:solidFill>
              <a:srgbClr val="FFFFFF"/>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83647" y="4886016"/>
            <a:ext cx="7133784" cy="8442348"/>
          </a:xfrm>
          <a:prstGeom prst="rect">
            <a:avLst/>
          </a:prstGeom>
        </p:spPr>
      </p:pic>
      <p:grpSp>
        <p:nvGrpSpPr>
          <p:cNvPr name="Group 3" id="3"/>
          <p:cNvGrpSpPr>
            <a:grpSpLocks noChangeAspect="true"/>
          </p:cNvGrpSpPr>
          <p:nvPr/>
        </p:nvGrpSpPr>
        <p:grpSpPr>
          <a:xfrm rot="0">
            <a:off x="1028700" y="4143770"/>
            <a:ext cx="8330602" cy="4685905"/>
            <a:chOff x="0" y="0"/>
            <a:chExt cx="11289030" cy="6350000"/>
          </a:xfrm>
        </p:grpSpPr>
        <p:sp>
          <p:nvSpPr>
            <p:cNvPr name="Freeform 4" id="4"/>
            <p:cNvSpPr/>
            <p:nvPr/>
          </p:nvSpPr>
          <p:spPr>
            <a:xfrm>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r="0" t="-9228" b="-9228"/>
              </a:stretch>
            </a:blipFill>
          </p:spPr>
        </p:sp>
      </p:grpSp>
      <p:sp>
        <p:nvSpPr>
          <p:cNvPr name="TextBox 5" id="5"/>
          <p:cNvSpPr txBox="true"/>
          <p:nvPr/>
        </p:nvSpPr>
        <p:spPr>
          <a:xfrm rot="0">
            <a:off x="1028700" y="2114550"/>
            <a:ext cx="8115300" cy="1035050"/>
          </a:xfrm>
          <a:prstGeom prst="rect">
            <a:avLst/>
          </a:prstGeom>
        </p:spPr>
        <p:txBody>
          <a:bodyPr anchor="t" rtlCol="false" tIns="0" lIns="0" bIns="0" rIns="0">
            <a:spAutoFit/>
          </a:bodyPr>
          <a:lstStyle/>
          <a:p>
            <a:pPr>
              <a:lnSpc>
                <a:spcPts val="7600"/>
              </a:lnSpc>
            </a:pPr>
            <a:r>
              <a:rPr lang="en-US" sz="8000">
                <a:solidFill>
                  <a:srgbClr val="141414"/>
                </a:solidFill>
                <a:latin typeface="Nunito Sans Black"/>
              </a:rPr>
              <a:t>Our Feature</a:t>
            </a:r>
          </a:p>
        </p:txBody>
      </p:sp>
      <p:sp>
        <p:nvSpPr>
          <p:cNvPr name="TextBox 6" id="6"/>
          <p:cNvSpPr txBox="true"/>
          <p:nvPr/>
        </p:nvSpPr>
        <p:spPr>
          <a:xfrm rot="0">
            <a:off x="1028700" y="3187700"/>
            <a:ext cx="5520821" cy="457200"/>
          </a:xfrm>
          <a:prstGeom prst="rect">
            <a:avLst/>
          </a:prstGeom>
        </p:spPr>
        <p:txBody>
          <a:bodyPr anchor="t" rtlCol="false" tIns="0" lIns="0" bIns="0" rIns="0">
            <a:spAutoFit/>
          </a:bodyPr>
          <a:lstStyle/>
          <a:p>
            <a:pPr>
              <a:lnSpc>
                <a:spcPts val="3419"/>
              </a:lnSpc>
            </a:pPr>
            <a:r>
              <a:rPr lang="en-US" sz="3600">
                <a:solidFill>
                  <a:srgbClr val="487307"/>
                </a:solidFill>
                <a:latin typeface="Nunito Sans Bold"/>
              </a:rPr>
              <a:t>Introduction</a:t>
            </a:r>
          </a:p>
        </p:txBody>
      </p:sp>
      <p:grpSp>
        <p:nvGrpSpPr>
          <p:cNvPr name="Group 7" id="7"/>
          <p:cNvGrpSpPr/>
          <p:nvPr/>
        </p:nvGrpSpPr>
        <p:grpSpPr>
          <a:xfrm rot="0">
            <a:off x="6819178" y="3414237"/>
            <a:ext cx="1459066" cy="1459066"/>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sp>
        <p:nvSpPr>
          <p:cNvPr name="AutoShape 9" id="9"/>
          <p:cNvSpPr/>
          <p:nvPr/>
        </p:nvSpPr>
        <p:spPr>
          <a:xfrm rot="5400000">
            <a:off x="7262957" y="4105670"/>
            <a:ext cx="571508" cy="0"/>
          </a:xfrm>
          <a:prstGeom prst="line">
            <a:avLst/>
          </a:prstGeom>
          <a:ln cap="rnd" w="76200">
            <a:solidFill>
              <a:srgbClr val="FFFFFF"/>
            </a:solidFill>
            <a:prstDash val="solid"/>
            <a:headEnd type="none" len="sm" w="sm"/>
            <a:tailEnd type="arrow" len="sm" w="med"/>
          </a:ln>
        </p:spPr>
      </p:sp>
      <p:grpSp>
        <p:nvGrpSpPr>
          <p:cNvPr name="Group 10" id="10"/>
          <p:cNvGrpSpPr/>
          <p:nvPr/>
        </p:nvGrpSpPr>
        <p:grpSpPr>
          <a:xfrm rot="0">
            <a:off x="10121059" y="1457325"/>
            <a:ext cx="1456862" cy="1456862"/>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7307"/>
            </a:solidFill>
          </p:spPr>
        </p:sp>
      </p:grpSp>
      <p:sp>
        <p:nvSpPr>
          <p:cNvPr name="TextBox 12" id="12"/>
          <p:cNvSpPr txBox="true"/>
          <p:nvPr/>
        </p:nvSpPr>
        <p:spPr>
          <a:xfrm rot="0">
            <a:off x="10121059" y="1938106"/>
            <a:ext cx="1456862" cy="609600"/>
          </a:xfrm>
          <a:prstGeom prst="rect">
            <a:avLst/>
          </a:prstGeom>
        </p:spPr>
        <p:txBody>
          <a:bodyPr anchor="t" rtlCol="false" tIns="0" lIns="0" bIns="0" rIns="0">
            <a:spAutoFit/>
          </a:bodyPr>
          <a:lstStyle/>
          <a:p>
            <a:pPr algn="ctr">
              <a:lnSpc>
                <a:spcPts val="4559"/>
              </a:lnSpc>
            </a:pPr>
            <a:r>
              <a:rPr lang="en-US" sz="4800">
                <a:solidFill>
                  <a:srgbClr val="FFFFFF"/>
                </a:solidFill>
                <a:latin typeface="Nunito Sans Black"/>
              </a:rPr>
              <a:t>01</a:t>
            </a:r>
          </a:p>
        </p:txBody>
      </p:sp>
      <p:sp>
        <p:nvSpPr>
          <p:cNvPr name="TextBox 13" id="13"/>
          <p:cNvSpPr txBox="true"/>
          <p:nvPr/>
        </p:nvSpPr>
        <p:spPr>
          <a:xfrm rot="0">
            <a:off x="11963609" y="2018075"/>
            <a:ext cx="5823229" cy="8961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You can get a lot of amazing facts and information about plants from our app.</a:t>
            </a:r>
          </a:p>
        </p:txBody>
      </p:sp>
      <p:sp>
        <p:nvSpPr>
          <p:cNvPr name="TextBox 14" id="14"/>
          <p:cNvSpPr txBox="true"/>
          <p:nvPr/>
        </p:nvSpPr>
        <p:spPr>
          <a:xfrm rot="0">
            <a:off x="11963609" y="1495425"/>
            <a:ext cx="4680229" cy="507873"/>
          </a:xfrm>
          <a:prstGeom prst="rect">
            <a:avLst/>
          </a:prstGeom>
        </p:spPr>
        <p:txBody>
          <a:bodyPr anchor="t" rtlCol="false" tIns="0" lIns="0" bIns="0" rIns="0">
            <a:spAutoFit/>
          </a:bodyPr>
          <a:lstStyle/>
          <a:p>
            <a:pPr>
              <a:lnSpc>
                <a:spcPts val="3996"/>
              </a:lnSpc>
            </a:pPr>
            <a:r>
              <a:rPr lang="en-US" sz="3600">
                <a:solidFill>
                  <a:srgbClr val="487307"/>
                </a:solidFill>
                <a:latin typeface="Nunito Sans Bold"/>
              </a:rPr>
              <a:t>Information &amp; Facts</a:t>
            </a:r>
          </a:p>
        </p:txBody>
      </p:sp>
      <p:grpSp>
        <p:nvGrpSpPr>
          <p:cNvPr name="Group 15" id="15"/>
          <p:cNvGrpSpPr/>
          <p:nvPr/>
        </p:nvGrpSpPr>
        <p:grpSpPr>
          <a:xfrm rot="0">
            <a:off x="10121059" y="7372813"/>
            <a:ext cx="1456862" cy="1456862"/>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7307"/>
            </a:solidFill>
          </p:spPr>
        </p:sp>
      </p:grpSp>
      <p:sp>
        <p:nvSpPr>
          <p:cNvPr name="TextBox 17" id="17"/>
          <p:cNvSpPr txBox="true"/>
          <p:nvPr/>
        </p:nvSpPr>
        <p:spPr>
          <a:xfrm rot="0">
            <a:off x="11963609" y="7933563"/>
            <a:ext cx="6043037" cy="13533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We will provide complete information about maintenance of plants or also provide maintenance services</a:t>
            </a:r>
          </a:p>
        </p:txBody>
      </p:sp>
      <p:sp>
        <p:nvSpPr>
          <p:cNvPr name="TextBox 18" id="18"/>
          <p:cNvSpPr txBox="true"/>
          <p:nvPr/>
        </p:nvSpPr>
        <p:spPr>
          <a:xfrm rot="0">
            <a:off x="11963609" y="7410913"/>
            <a:ext cx="4680229" cy="507873"/>
          </a:xfrm>
          <a:prstGeom prst="rect">
            <a:avLst/>
          </a:prstGeom>
        </p:spPr>
        <p:txBody>
          <a:bodyPr anchor="t" rtlCol="false" tIns="0" lIns="0" bIns="0" rIns="0">
            <a:spAutoFit/>
          </a:bodyPr>
          <a:lstStyle/>
          <a:p>
            <a:pPr>
              <a:lnSpc>
                <a:spcPts val="3996"/>
              </a:lnSpc>
            </a:pPr>
            <a:r>
              <a:rPr lang="en-US" sz="3600">
                <a:solidFill>
                  <a:srgbClr val="487307"/>
                </a:solidFill>
                <a:latin typeface="Nunito Sans Bold"/>
              </a:rPr>
              <a:t>Another Help</a:t>
            </a:r>
          </a:p>
        </p:txBody>
      </p:sp>
      <p:grpSp>
        <p:nvGrpSpPr>
          <p:cNvPr name="Group 19" id="19"/>
          <p:cNvGrpSpPr/>
          <p:nvPr/>
        </p:nvGrpSpPr>
        <p:grpSpPr>
          <a:xfrm rot="0">
            <a:off x="10121059" y="5400984"/>
            <a:ext cx="1456862" cy="1456862"/>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7307"/>
            </a:solidFill>
          </p:spPr>
        </p:sp>
      </p:grpSp>
      <p:sp>
        <p:nvSpPr>
          <p:cNvPr name="TextBox 21" id="21"/>
          <p:cNvSpPr txBox="true"/>
          <p:nvPr/>
        </p:nvSpPr>
        <p:spPr>
          <a:xfrm rot="0">
            <a:off x="11963609" y="5961734"/>
            <a:ext cx="5295691" cy="8961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You can buy designer plant pots from our application.</a:t>
            </a:r>
          </a:p>
        </p:txBody>
      </p:sp>
      <p:sp>
        <p:nvSpPr>
          <p:cNvPr name="TextBox 22" id="22"/>
          <p:cNvSpPr txBox="true"/>
          <p:nvPr/>
        </p:nvSpPr>
        <p:spPr>
          <a:xfrm rot="0">
            <a:off x="11963609" y="5439084"/>
            <a:ext cx="4680229" cy="507873"/>
          </a:xfrm>
          <a:prstGeom prst="rect">
            <a:avLst/>
          </a:prstGeom>
        </p:spPr>
        <p:txBody>
          <a:bodyPr anchor="t" rtlCol="false" tIns="0" lIns="0" bIns="0" rIns="0">
            <a:spAutoFit/>
          </a:bodyPr>
          <a:lstStyle/>
          <a:p>
            <a:pPr>
              <a:lnSpc>
                <a:spcPts val="3996"/>
              </a:lnSpc>
            </a:pPr>
            <a:r>
              <a:rPr lang="en-US" sz="3600">
                <a:solidFill>
                  <a:srgbClr val="487307"/>
                </a:solidFill>
                <a:latin typeface="Nunito Sans Bold"/>
              </a:rPr>
              <a:t>Buy Plant Pots</a:t>
            </a:r>
          </a:p>
        </p:txBody>
      </p:sp>
      <p:grpSp>
        <p:nvGrpSpPr>
          <p:cNvPr name="Group 23" id="23"/>
          <p:cNvGrpSpPr/>
          <p:nvPr/>
        </p:nvGrpSpPr>
        <p:grpSpPr>
          <a:xfrm rot="0">
            <a:off x="10121059" y="3429154"/>
            <a:ext cx="1456862" cy="1456862"/>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87307"/>
            </a:solidFill>
          </p:spPr>
        </p:sp>
      </p:grpSp>
      <p:sp>
        <p:nvSpPr>
          <p:cNvPr name="TextBox 25" id="25"/>
          <p:cNvSpPr txBox="true"/>
          <p:nvPr/>
        </p:nvSpPr>
        <p:spPr>
          <a:xfrm rot="0">
            <a:off x="10121059" y="3909935"/>
            <a:ext cx="1456862" cy="609600"/>
          </a:xfrm>
          <a:prstGeom prst="rect">
            <a:avLst/>
          </a:prstGeom>
        </p:spPr>
        <p:txBody>
          <a:bodyPr anchor="t" rtlCol="false" tIns="0" lIns="0" bIns="0" rIns="0">
            <a:spAutoFit/>
          </a:bodyPr>
          <a:lstStyle/>
          <a:p>
            <a:pPr algn="ctr">
              <a:lnSpc>
                <a:spcPts val="4559"/>
              </a:lnSpc>
            </a:pPr>
            <a:r>
              <a:rPr lang="en-US" sz="4800">
                <a:solidFill>
                  <a:srgbClr val="FFFFFF"/>
                </a:solidFill>
                <a:latin typeface="Nunito Sans Black"/>
              </a:rPr>
              <a:t>02</a:t>
            </a:r>
          </a:p>
        </p:txBody>
      </p:sp>
      <p:sp>
        <p:nvSpPr>
          <p:cNvPr name="TextBox 26" id="26"/>
          <p:cNvSpPr txBox="true"/>
          <p:nvPr/>
        </p:nvSpPr>
        <p:spPr>
          <a:xfrm rot="0">
            <a:off x="10121059" y="5881765"/>
            <a:ext cx="1456862" cy="609600"/>
          </a:xfrm>
          <a:prstGeom prst="rect">
            <a:avLst/>
          </a:prstGeom>
        </p:spPr>
        <p:txBody>
          <a:bodyPr anchor="t" rtlCol="false" tIns="0" lIns="0" bIns="0" rIns="0">
            <a:spAutoFit/>
          </a:bodyPr>
          <a:lstStyle/>
          <a:p>
            <a:pPr algn="ctr">
              <a:lnSpc>
                <a:spcPts val="4559"/>
              </a:lnSpc>
            </a:pPr>
            <a:r>
              <a:rPr lang="en-US" sz="4800">
                <a:solidFill>
                  <a:srgbClr val="FFFFFF"/>
                </a:solidFill>
                <a:latin typeface="Nunito Sans Black"/>
              </a:rPr>
              <a:t>03</a:t>
            </a:r>
          </a:p>
        </p:txBody>
      </p:sp>
      <p:sp>
        <p:nvSpPr>
          <p:cNvPr name="TextBox 27" id="27"/>
          <p:cNvSpPr txBox="true"/>
          <p:nvPr/>
        </p:nvSpPr>
        <p:spPr>
          <a:xfrm rot="0">
            <a:off x="10121059" y="7853594"/>
            <a:ext cx="1456862" cy="609600"/>
          </a:xfrm>
          <a:prstGeom prst="rect">
            <a:avLst/>
          </a:prstGeom>
        </p:spPr>
        <p:txBody>
          <a:bodyPr anchor="t" rtlCol="false" tIns="0" lIns="0" bIns="0" rIns="0">
            <a:spAutoFit/>
          </a:bodyPr>
          <a:lstStyle/>
          <a:p>
            <a:pPr algn="ctr">
              <a:lnSpc>
                <a:spcPts val="4559"/>
              </a:lnSpc>
            </a:pPr>
            <a:r>
              <a:rPr lang="en-US" sz="4800">
                <a:solidFill>
                  <a:srgbClr val="FFFFFF"/>
                </a:solidFill>
                <a:latin typeface="Nunito Sans Black"/>
              </a:rPr>
              <a:t>04</a:t>
            </a:r>
          </a:p>
        </p:txBody>
      </p:sp>
      <p:sp>
        <p:nvSpPr>
          <p:cNvPr name="TextBox 28" id="28"/>
          <p:cNvSpPr txBox="true"/>
          <p:nvPr/>
        </p:nvSpPr>
        <p:spPr>
          <a:xfrm rot="0">
            <a:off x="11963609" y="3989904"/>
            <a:ext cx="5823229" cy="8961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You can buy Fresh &amp; best Quality Plants from our application.</a:t>
            </a:r>
          </a:p>
        </p:txBody>
      </p:sp>
      <p:sp>
        <p:nvSpPr>
          <p:cNvPr name="TextBox 29" id="29"/>
          <p:cNvSpPr txBox="true"/>
          <p:nvPr/>
        </p:nvSpPr>
        <p:spPr>
          <a:xfrm rot="0">
            <a:off x="11963609" y="3467254"/>
            <a:ext cx="4680229" cy="507873"/>
          </a:xfrm>
          <a:prstGeom prst="rect">
            <a:avLst/>
          </a:prstGeom>
        </p:spPr>
        <p:txBody>
          <a:bodyPr anchor="t" rtlCol="false" tIns="0" lIns="0" bIns="0" rIns="0">
            <a:spAutoFit/>
          </a:bodyPr>
          <a:lstStyle/>
          <a:p>
            <a:pPr>
              <a:lnSpc>
                <a:spcPts val="3996"/>
              </a:lnSpc>
            </a:pPr>
            <a:r>
              <a:rPr lang="en-US" sz="3600">
                <a:solidFill>
                  <a:srgbClr val="487307"/>
                </a:solidFill>
                <a:latin typeface="Nunito Sans Bold"/>
              </a:rPr>
              <a:t>Buy Plants</a:t>
            </a:r>
          </a:p>
        </p:txBody>
      </p:sp>
      <p:grpSp>
        <p:nvGrpSpPr>
          <p:cNvPr name="Group 30" id="30"/>
          <p:cNvGrpSpPr/>
          <p:nvPr/>
        </p:nvGrpSpPr>
        <p:grpSpPr>
          <a:xfrm rot="0">
            <a:off x="1028700" y="-199885"/>
            <a:ext cx="8330602" cy="1228585"/>
            <a:chOff x="0" y="0"/>
            <a:chExt cx="5055647" cy="745600"/>
          </a:xfrm>
        </p:grpSpPr>
        <p:sp>
          <p:nvSpPr>
            <p:cNvPr name="Freeform 31" id="31"/>
            <p:cNvSpPr/>
            <p:nvPr/>
          </p:nvSpPr>
          <p:spPr>
            <a:xfrm>
              <a:off x="0" y="0"/>
              <a:ext cx="5055647" cy="745600"/>
            </a:xfrm>
            <a:custGeom>
              <a:avLst/>
              <a:gdLst/>
              <a:ahLst/>
              <a:cxnLst/>
              <a:rect r="r" b="b" t="t" l="l"/>
              <a:pathLst>
                <a:path h="745600" w="5055647">
                  <a:moveTo>
                    <a:pt x="4931187" y="745600"/>
                  </a:moveTo>
                  <a:lnTo>
                    <a:pt x="124460" y="745600"/>
                  </a:lnTo>
                  <a:cubicBezTo>
                    <a:pt x="55880" y="745600"/>
                    <a:pt x="0" y="689720"/>
                    <a:pt x="0" y="621140"/>
                  </a:cubicBezTo>
                  <a:lnTo>
                    <a:pt x="0" y="124460"/>
                  </a:lnTo>
                  <a:cubicBezTo>
                    <a:pt x="0" y="55880"/>
                    <a:pt x="55880" y="0"/>
                    <a:pt x="124460" y="0"/>
                  </a:cubicBezTo>
                  <a:lnTo>
                    <a:pt x="4931187" y="0"/>
                  </a:lnTo>
                  <a:cubicBezTo>
                    <a:pt x="4999767" y="0"/>
                    <a:pt x="5055647" y="55880"/>
                    <a:pt x="5055647" y="124460"/>
                  </a:cubicBezTo>
                  <a:lnTo>
                    <a:pt x="5055647" y="621140"/>
                  </a:lnTo>
                  <a:cubicBezTo>
                    <a:pt x="5055647" y="689720"/>
                    <a:pt x="4999767" y="745600"/>
                    <a:pt x="4931187" y="745600"/>
                  </a:cubicBezTo>
                  <a:close/>
                </a:path>
              </a:pathLst>
            </a:custGeom>
            <a:solidFill>
              <a:srgbClr val="487307"/>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5291617" y="1028700"/>
            <a:ext cx="3741465" cy="5612198"/>
            <a:chOff x="0" y="0"/>
            <a:chExt cx="6350000" cy="9525000"/>
          </a:xfrm>
        </p:grpSpPr>
        <p:sp>
          <p:nvSpPr>
            <p:cNvPr name="Freeform 3" id="3"/>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27999" r="-28000" t="0" b="0"/>
              </a:stretch>
            </a:blipFill>
          </p:spPr>
        </p:sp>
      </p:grpSp>
      <p:grpSp>
        <p:nvGrpSpPr>
          <p:cNvPr name="Group 4" id="4"/>
          <p:cNvGrpSpPr>
            <a:grpSpLocks noChangeAspect="true"/>
          </p:cNvGrpSpPr>
          <p:nvPr/>
        </p:nvGrpSpPr>
        <p:grpSpPr>
          <a:xfrm rot="0">
            <a:off x="9404726" y="3646102"/>
            <a:ext cx="3741465" cy="5612198"/>
            <a:chOff x="0" y="0"/>
            <a:chExt cx="6350000" cy="9525000"/>
          </a:xfrm>
        </p:grpSpPr>
        <p:sp>
          <p:nvSpPr>
            <p:cNvPr name="Freeform 5" id="5"/>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53328" r="-53328" t="0" b="0"/>
              </a:stretch>
            </a:blipFill>
          </p:spPr>
        </p:sp>
      </p:grpSp>
      <p:grpSp>
        <p:nvGrpSpPr>
          <p:cNvPr name="Group 6" id="6"/>
          <p:cNvGrpSpPr>
            <a:grpSpLocks noChangeAspect="true"/>
          </p:cNvGrpSpPr>
          <p:nvPr/>
        </p:nvGrpSpPr>
        <p:grpSpPr>
          <a:xfrm rot="0">
            <a:off x="13696519" y="1028700"/>
            <a:ext cx="3741465" cy="5612198"/>
            <a:chOff x="0" y="0"/>
            <a:chExt cx="6350000" cy="9525000"/>
          </a:xfrm>
        </p:grpSpPr>
        <p:sp>
          <p:nvSpPr>
            <p:cNvPr name="Freeform 7" id="7"/>
            <p:cNvSpPr/>
            <p:nvPr/>
          </p:nvSpPr>
          <p:spPr>
            <a:xfrm>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62499" r="-62500" t="0" b="0"/>
              </a:stretch>
            </a:blipFill>
          </p:spPr>
        </p:sp>
      </p:grpSp>
      <p:grpSp>
        <p:nvGrpSpPr>
          <p:cNvPr name="Group 8" id="8"/>
          <p:cNvGrpSpPr/>
          <p:nvPr/>
        </p:nvGrpSpPr>
        <p:grpSpPr>
          <a:xfrm rot="0">
            <a:off x="1028700" y="-190500"/>
            <a:ext cx="3523908" cy="2023691"/>
            <a:chOff x="0" y="0"/>
            <a:chExt cx="2138577" cy="1228131"/>
          </a:xfrm>
        </p:grpSpPr>
        <p:sp>
          <p:nvSpPr>
            <p:cNvPr name="Freeform 9" id="9"/>
            <p:cNvSpPr/>
            <p:nvPr/>
          </p:nvSpPr>
          <p:spPr>
            <a:xfrm>
              <a:off x="0" y="0"/>
              <a:ext cx="2138577" cy="1228131"/>
            </a:xfrm>
            <a:custGeom>
              <a:avLst/>
              <a:gdLst/>
              <a:ahLst/>
              <a:cxnLst/>
              <a:rect r="r" b="b" t="t" l="l"/>
              <a:pathLst>
                <a:path h="1228131" w="2138577">
                  <a:moveTo>
                    <a:pt x="2014117" y="1228131"/>
                  </a:moveTo>
                  <a:lnTo>
                    <a:pt x="124460" y="1228131"/>
                  </a:lnTo>
                  <a:cubicBezTo>
                    <a:pt x="55880" y="1228131"/>
                    <a:pt x="0" y="1172251"/>
                    <a:pt x="0" y="1103671"/>
                  </a:cubicBezTo>
                  <a:lnTo>
                    <a:pt x="0" y="124460"/>
                  </a:lnTo>
                  <a:cubicBezTo>
                    <a:pt x="0" y="55880"/>
                    <a:pt x="55880" y="0"/>
                    <a:pt x="124460" y="0"/>
                  </a:cubicBezTo>
                  <a:lnTo>
                    <a:pt x="2014117" y="0"/>
                  </a:lnTo>
                  <a:cubicBezTo>
                    <a:pt x="2082697" y="0"/>
                    <a:pt x="2138577" y="55880"/>
                    <a:pt x="2138577" y="124460"/>
                  </a:cubicBezTo>
                  <a:lnTo>
                    <a:pt x="2138577" y="1103671"/>
                  </a:lnTo>
                  <a:cubicBezTo>
                    <a:pt x="2138577" y="1172251"/>
                    <a:pt x="2082697" y="1228131"/>
                    <a:pt x="2014117" y="1228131"/>
                  </a:cubicBezTo>
                  <a:close/>
                </a:path>
              </a:pathLst>
            </a:custGeom>
            <a:solidFill>
              <a:srgbClr val="487307"/>
            </a:solidFill>
          </p:spPr>
        </p:sp>
      </p:grpSp>
      <p:grpSp>
        <p:nvGrpSpPr>
          <p:cNvPr name="Group 10" id="10"/>
          <p:cNvGrpSpPr/>
          <p:nvPr/>
        </p:nvGrpSpPr>
        <p:grpSpPr>
          <a:xfrm rot="0">
            <a:off x="1028700" y="8436954"/>
            <a:ext cx="3523908" cy="2023691"/>
            <a:chOff x="0" y="0"/>
            <a:chExt cx="2138577" cy="1228131"/>
          </a:xfrm>
        </p:grpSpPr>
        <p:sp>
          <p:nvSpPr>
            <p:cNvPr name="Freeform 11" id="11"/>
            <p:cNvSpPr/>
            <p:nvPr/>
          </p:nvSpPr>
          <p:spPr>
            <a:xfrm>
              <a:off x="0" y="0"/>
              <a:ext cx="2138577" cy="1228131"/>
            </a:xfrm>
            <a:custGeom>
              <a:avLst/>
              <a:gdLst/>
              <a:ahLst/>
              <a:cxnLst/>
              <a:rect r="r" b="b" t="t" l="l"/>
              <a:pathLst>
                <a:path h="1228131" w="2138577">
                  <a:moveTo>
                    <a:pt x="2014117" y="1228131"/>
                  </a:moveTo>
                  <a:lnTo>
                    <a:pt x="124460" y="1228131"/>
                  </a:lnTo>
                  <a:cubicBezTo>
                    <a:pt x="55880" y="1228131"/>
                    <a:pt x="0" y="1172251"/>
                    <a:pt x="0" y="1103671"/>
                  </a:cubicBezTo>
                  <a:lnTo>
                    <a:pt x="0" y="124460"/>
                  </a:lnTo>
                  <a:cubicBezTo>
                    <a:pt x="0" y="55880"/>
                    <a:pt x="55880" y="0"/>
                    <a:pt x="124460" y="0"/>
                  </a:cubicBezTo>
                  <a:lnTo>
                    <a:pt x="2014117" y="0"/>
                  </a:lnTo>
                  <a:cubicBezTo>
                    <a:pt x="2082697" y="0"/>
                    <a:pt x="2138577" y="55880"/>
                    <a:pt x="2138577" y="124460"/>
                  </a:cubicBezTo>
                  <a:lnTo>
                    <a:pt x="2138577" y="1103671"/>
                  </a:lnTo>
                  <a:cubicBezTo>
                    <a:pt x="2138577" y="1172251"/>
                    <a:pt x="2082697" y="1228131"/>
                    <a:pt x="2014117" y="1228131"/>
                  </a:cubicBezTo>
                  <a:close/>
                </a:path>
              </a:pathLst>
            </a:custGeom>
            <a:solidFill>
              <a:srgbClr val="487307"/>
            </a:solidFill>
          </p:spPr>
        </p:sp>
      </p:grpSp>
      <p:sp>
        <p:nvSpPr>
          <p:cNvPr name="TextBox 12" id="12"/>
          <p:cNvSpPr txBox="true"/>
          <p:nvPr/>
        </p:nvSpPr>
        <p:spPr>
          <a:xfrm rot="0">
            <a:off x="1028700" y="3001962"/>
            <a:ext cx="4205388" cy="3921125"/>
          </a:xfrm>
          <a:prstGeom prst="rect">
            <a:avLst/>
          </a:prstGeom>
        </p:spPr>
        <p:txBody>
          <a:bodyPr anchor="t" rtlCol="false" tIns="0" lIns="0" bIns="0" rIns="0">
            <a:spAutoFit/>
          </a:bodyPr>
          <a:lstStyle/>
          <a:p>
            <a:pPr>
              <a:lnSpc>
                <a:spcPts val="7600"/>
              </a:lnSpc>
            </a:pPr>
            <a:r>
              <a:rPr lang="en-US" sz="8000">
                <a:solidFill>
                  <a:srgbClr val="141414"/>
                </a:solidFill>
                <a:latin typeface="Nunito Sans Black"/>
              </a:rPr>
              <a:t>Plant Makes You Happy</a:t>
            </a:r>
          </a:p>
        </p:txBody>
      </p:sp>
      <p:sp>
        <p:nvSpPr>
          <p:cNvPr name="TextBox 13" id="13"/>
          <p:cNvSpPr txBox="true"/>
          <p:nvPr/>
        </p:nvSpPr>
        <p:spPr>
          <a:xfrm rot="0">
            <a:off x="5291617" y="7167811"/>
            <a:ext cx="3741465" cy="507873"/>
          </a:xfrm>
          <a:prstGeom prst="rect">
            <a:avLst/>
          </a:prstGeom>
        </p:spPr>
        <p:txBody>
          <a:bodyPr anchor="t" rtlCol="false" tIns="0" lIns="0" bIns="0" rIns="0">
            <a:spAutoFit/>
          </a:bodyPr>
          <a:lstStyle/>
          <a:p>
            <a:pPr algn="ctr">
              <a:lnSpc>
                <a:spcPts val="3996"/>
              </a:lnSpc>
            </a:pPr>
            <a:r>
              <a:rPr lang="en-US" sz="3600">
                <a:solidFill>
                  <a:srgbClr val="141414"/>
                </a:solidFill>
                <a:latin typeface="Nunito Sans Black Bold"/>
              </a:rPr>
              <a:t>Jasmine</a:t>
            </a:r>
          </a:p>
        </p:txBody>
      </p:sp>
      <p:sp>
        <p:nvSpPr>
          <p:cNvPr name="TextBox 14" id="14"/>
          <p:cNvSpPr txBox="true"/>
          <p:nvPr/>
        </p:nvSpPr>
        <p:spPr>
          <a:xfrm rot="0">
            <a:off x="9404726" y="1257300"/>
            <a:ext cx="3741465" cy="507873"/>
          </a:xfrm>
          <a:prstGeom prst="rect">
            <a:avLst/>
          </a:prstGeom>
        </p:spPr>
        <p:txBody>
          <a:bodyPr anchor="t" rtlCol="false" tIns="0" lIns="0" bIns="0" rIns="0">
            <a:spAutoFit/>
          </a:bodyPr>
          <a:lstStyle/>
          <a:p>
            <a:pPr algn="ctr">
              <a:lnSpc>
                <a:spcPts val="3996"/>
              </a:lnSpc>
            </a:pPr>
            <a:r>
              <a:rPr lang="en-US" sz="3600">
                <a:solidFill>
                  <a:srgbClr val="141414"/>
                </a:solidFill>
                <a:latin typeface="Nunito Sans Black Bold"/>
              </a:rPr>
              <a:t>Lucky Bamboo</a:t>
            </a:r>
          </a:p>
        </p:txBody>
      </p:sp>
      <p:sp>
        <p:nvSpPr>
          <p:cNvPr name="TextBox 15" id="15"/>
          <p:cNvSpPr txBox="true"/>
          <p:nvPr/>
        </p:nvSpPr>
        <p:spPr>
          <a:xfrm rot="0">
            <a:off x="13517835" y="7167811"/>
            <a:ext cx="3741465" cy="507873"/>
          </a:xfrm>
          <a:prstGeom prst="rect">
            <a:avLst/>
          </a:prstGeom>
        </p:spPr>
        <p:txBody>
          <a:bodyPr anchor="t" rtlCol="false" tIns="0" lIns="0" bIns="0" rIns="0">
            <a:spAutoFit/>
          </a:bodyPr>
          <a:lstStyle/>
          <a:p>
            <a:pPr algn="ctr">
              <a:lnSpc>
                <a:spcPts val="3996"/>
              </a:lnSpc>
            </a:pPr>
            <a:r>
              <a:rPr lang="en-US" sz="3600">
                <a:solidFill>
                  <a:srgbClr val="000000"/>
                </a:solidFill>
                <a:latin typeface="Nunito Sans Black Bold"/>
              </a:rPr>
              <a:t>Lavender</a:t>
            </a:r>
          </a:p>
        </p:txBody>
      </p:sp>
      <p:sp>
        <p:nvSpPr>
          <p:cNvPr name="TextBox 16" id="16"/>
          <p:cNvSpPr txBox="true"/>
          <p:nvPr/>
        </p:nvSpPr>
        <p:spPr>
          <a:xfrm rot="0">
            <a:off x="4919972" y="7714488"/>
            <a:ext cx="4224028" cy="2267712"/>
          </a:xfrm>
          <a:prstGeom prst="rect">
            <a:avLst/>
          </a:prstGeom>
        </p:spPr>
        <p:txBody>
          <a:bodyPr anchor="t" rtlCol="false" tIns="0" lIns="0" bIns="0" rIns="0">
            <a:spAutoFit/>
          </a:bodyPr>
          <a:lstStyle/>
          <a:p>
            <a:pPr algn="ctr">
              <a:lnSpc>
                <a:spcPts val="3624"/>
              </a:lnSpc>
            </a:pPr>
            <a:r>
              <a:rPr lang="en-US" sz="2400">
                <a:solidFill>
                  <a:srgbClr val="141414"/>
                </a:solidFill>
                <a:latin typeface="Source Sans Pro"/>
              </a:rPr>
              <a:t>Jasmine is planted mainly for its beautiful flowers and is enjoyed as a house plant. The plant attracts positive energy and helps in nourishing relationships.</a:t>
            </a:r>
          </a:p>
        </p:txBody>
      </p:sp>
      <p:sp>
        <p:nvSpPr>
          <p:cNvPr name="TextBox 17" id="17"/>
          <p:cNvSpPr txBox="true"/>
          <p:nvPr/>
        </p:nvSpPr>
        <p:spPr>
          <a:xfrm rot="0">
            <a:off x="9033082" y="1803977"/>
            <a:ext cx="4484753" cy="1810512"/>
          </a:xfrm>
          <a:prstGeom prst="rect">
            <a:avLst/>
          </a:prstGeom>
        </p:spPr>
        <p:txBody>
          <a:bodyPr anchor="t" rtlCol="false" tIns="0" lIns="0" bIns="0" rIns="0">
            <a:spAutoFit/>
          </a:bodyPr>
          <a:lstStyle/>
          <a:p>
            <a:pPr algn="ctr">
              <a:lnSpc>
                <a:spcPts val="3624"/>
              </a:lnSpc>
            </a:pPr>
            <a:r>
              <a:rPr lang="en-US" sz="2400">
                <a:solidFill>
                  <a:srgbClr val="141414"/>
                </a:solidFill>
                <a:latin typeface="Source Sans Pro"/>
              </a:rPr>
              <a:t>The lucky bamboo or the bamboo plant brings luck in health as well as love life. It is a very low-maintenance plant.</a:t>
            </a:r>
          </a:p>
        </p:txBody>
      </p:sp>
      <p:sp>
        <p:nvSpPr>
          <p:cNvPr name="TextBox 18" id="18"/>
          <p:cNvSpPr txBox="true"/>
          <p:nvPr/>
        </p:nvSpPr>
        <p:spPr>
          <a:xfrm rot="0">
            <a:off x="13312112" y="7714488"/>
            <a:ext cx="4510280" cy="2267712"/>
          </a:xfrm>
          <a:prstGeom prst="rect">
            <a:avLst/>
          </a:prstGeom>
        </p:spPr>
        <p:txBody>
          <a:bodyPr anchor="t" rtlCol="false" tIns="0" lIns="0" bIns="0" rIns="0">
            <a:spAutoFit/>
          </a:bodyPr>
          <a:lstStyle/>
          <a:p>
            <a:pPr algn="ctr">
              <a:lnSpc>
                <a:spcPts val="3624"/>
              </a:lnSpc>
            </a:pPr>
            <a:r>
              <a:rPr lang="en-US" sz="2400">
                <a:solidFill>
                  <a:srgbClr val="141414"/>
                </a:solidFill>
                <a:latin typeface="Source Sans Pro"/>
              </a:rPr>
              <a:t>Lavender is also known for bringing happiness and relaxation in a person’s life. It should be kept in a place where you can smell it often in order to get the best effect.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392124" y="3098554"/>
            <a:ext cx="3503752" cy="3503738"/>
            <a:chOff x="0" y="0"/>
            <a:chExt cx="6350000" cy="6349975"/>
          </a:xfrm>
        </p:grpSpPr>
        <p:sp>
          <p:nvSpPr>
            <p:cNvPr name="Freeform 3" id="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0" b="0"/>
              </a:stretch>
            </a:blipFill>
          </p:spPr>
        </p:sp>
      </p:grpSp>
      <p:grpSp>
        <p:nvGrpSpPr>
          <p:cNvPr name="Group 4" id="4"/>
          <p:cNvGrpSpPr>
            <a:grpSpLocks noChangeAspect="true"/>
          </p:cNvGrpSpPr>
          <p:nvPr/>
        </p:nvGrpSpPr>
        <p:grpSpPr>
          <a:xfrm rot="0">
            <a:off x="12857339" y="3098554"/>
            <a:ext cx="3503752" cy="3503738"/>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163" b="-163"/>
              </a:stretch>
            </a:blipFill>
          </p:spPr>
        </p:sp>
      </p:grpSp>
      <p:grpSp>
        <p:nvGrpSpPr>
          <p:cNvPr name="Group 6" id="6"/>
          <p:cNvGrpSpPr>
            <a:grpSpLocks noChangeAspect="true"/>
          </p:cNvGrpSpPr>
          <p:nvPr/>
        </p:nvGrpSpPr>
        <p:grpSpPr>
          <a:xfrm rot="0">
            <a:off x="1926909" y="3098554"/>
            <a:ext cx="3503752" cy="3503738"/>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0" b="0"/>
              </a:stretch>
            </a:blipFill>
          </p:spPr>
        </p:sp>
      </p:grpSp>
      <p:grpSp>
        <p:nvGrpSpPr>
          <p:cNvPr name="Group 8" id="8"/>
          <p:cNvGrpSpPr/>
          <p:nvPr/>
        </p:nvGrpSpPr>
        <p:grpSpPr>
          <a:xfrm rot="0">
            <a:off x="1926909" y="3098554"/>
            <a:ext cx="1272230" cy="1272230"/>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grpSp>
        <p:nvGrpSpPr>
          <p:cNvPr name="Group 10" id="10"/>
          <p:cNvGrpSpPr/>
          <p:nvPr/>
        </p:nvGrpSpPr>
        <p:grpSpPr>
          <a:xfrm rot="0">
            <a:off x="7392124" y="3098554"/>
            <a:ext cx="1272230" cy="1272230"/>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grpSp>
        <p:nvGrpSpPr>
          <p:cNvPr name="Group 12" id="12"/>
          <p:cNvGrpSpPr/>
          <p:nvPr/>
        </p:nvGrpSpPr>
        <p:grpSpPr>
          <a:xfrm rot="0">
            <a:off x="12857339" y="3098554"/>
            <a:ext cx="1272230" cy="1272230"/>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752737" y="3446185"/>
            <a:ext cx="551004" cy="576967"/>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2274540" y="3446185"/>
            <a:ext cx="576967" cy="576967"/>
          </a:xfrm>
          <a:prstGeom prst="rect">
            <a:avLst/>
          </a:prstGeom>
        </p:spPr>
      </p:pic>
      <p:pic>
        <p:nvPicPr>
          <p:cNvPr name="Picture 16" id="1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3204970" y="3446185"/>
            <a:ext cx="576967" cy="576967"/>
          </a:xfrm>
          <a:prstGeom prst="rect">
            <a:avLst/>
          </a:prstGeom>
        </p:spPr>
      </p:pic>
      <p:sp>
        <p:nvSpPr>
          <p:cNvPr name="AutoShape 17" id="17"/>
          <p:cNvSpPr/>
          <p:nvPr/>
        </p:nvSpPr>
        <p:spPr>
          <a:xfrm rot="5386710">
            <a:off x="3331496" y="6154522"/>
            <a:ext cx="6159792" cy="0"/>
          </a:xfrm>
          <a:prstGeom prst="line">
            <a:avLst/>
          </a:prstGeom>
          <a:ln cap="rnd" w="47625">
            <a:solidFill>
              <a:srgbClr val="000000">
                <a:alpha val="4706"/>
              </a:srgbClr>
            </a:solidFill>
            <a:prstDash val="solid"/>
            <a:headEnd type="none" len="sm" w="sm"/>
            <a:tailEnd type="none" len="sm" w="sm"/>
          </a:ln>
        </p:spPr>
      </p:sp>
      <p:sp>
        <p:nvSpPr>
          <p:cNvPr name="AutoShape 18" id="18"/>
          <p:cNvSpPr/>
          <p:nvPr/>
        </p:nvSpPr>
        <p:spPr>
          <a:xfrm rot="5386710">
            <a:off x="8796712" y="6154522"/>
            <a:ext cx="6159792" cy="0"/>
          </a:xfrm>
          <a:prstGeom prst="line">
            <a:avLst/>
          </a:prstGeom>
          <a:ln cap="rnd" w="47625">
            <a:solidFill>
              <a:srgbClr val="000000">
                <a:alpha val="4706"/>
              </a:srgbClr>
            </a:solidFill>
            <a:prstDash val="solid"/>
            <a:headEnd type="none" len="sm" w="sm"/>
            <a:tailEnd type="none" len="sm" w="sm"/>
          </a:ln>
        </p:spPr>
      </p:sp>
      <p:sp>
        <p:nvSpPr>
          <p:cNvPr name="TextBox 19" id="19"/>
          <p:cNvSpPr txBox="true"/>
          <p:nvPr/>
        </p:nvSpPr>
        <p:spPr>
          <a:xfrm rot="0">
            <a:off x="2778743" y="1025379"/>
            <a:ext cx="12730514" cy="1035050"/>
          </a:xfrm>
          <a:prstGeom prst="rect">
            <a:avLst/>
          </a:prstGeom>
        </p:spPr>
        <p:txBody>
          <a:bodyPr anchor="t" rtlCol="false" tIns="0" lIns="0" bIns="0" rIns="0">
            <a:spAutoFit/>
          </a:bodyPr>
          <a:lstStyle/>
          <a:p>
            <a:pPr algn="ctr">
              <a:lnSpc>
                <a:spcPts val="7600"/>
              </a:lnSpc>
            </a:pPr>
            <a:r>
              <a:rPr lang="en-US" sz="8000">
                <a:solidFill>
                  <a:srgbClr val="141414"/>
                </a:solidFill>
                <a:latin typeface="Nunito Sans Black"/>
              </a:rPr>
              <a:t>The Team Behind Us</a:t>
            </a:r>
          </a:p>
        </p:txBody>
      </p:sp>
      <p:sp>
        <p:nvSpPr>
          <p:cNvPr name="TextBox 20" id="20"/>
          <p:cNvSpPr txBox="true"/>
          <p:nvPr/>
        </p:nvSpPr>
        <p:spPr>
          <a:xfrm rot="0">
            <a:off x="5747402" y="2050904"/>
            <a:ext cx="6793197" cy="457200"/>
          </a:xfrm>
          <a:prstGeom prst="rect">
            <a:avLst/>
          </a:prstGeom>
        </p:spPr>
        <p:txBody>
          <a:bodyPr anchor="t" rtlCol="false" tIns="0" lIns="0" bIns="0" rIns="0">
            <a:spAutoFit/>
          </a:bodyPr>
          <a:lstStyle/>
          <a:p>
            <a:pPr algn="ctr">
              <a:lnSpc>
                <a:spcPts val="3419"/>
              </a:lnSpc>
            </a:pPr>
            <a:r>
              <a:rPr lang="en-US" sz="3600">
                <a:solidFill>
                  <a:srgbClr val="487307"/>
                </a:solidFill>
                <a:latin typeface="Nunito Sans Bold"/>
              </a:rPr>
              <a:t>Teamwork Is The Key</a:t>
            </a:r>
          </a:p>
        </p:txBody>
      </p:sp>
      <p:sp>
        <p:nvSpPr>
          <p:cNvPr name="TextBox 21" id="21"/>
          <p:cNvSpPr txBox="true"/>
          <p:nvPr/>
        </p:nvSpPr>
        <p:spPr>
          <a:xfrm rot="0">
            <a:off x="6684415" y="6904128"/>
            <a:ext cx="4919169" cy="507873"/>
          </a:xfrm>
          <a:prstGeom prst="rect">
            <a:avLst/>
          </a:prstGeom>
        </p:spPr>
        <p:txBody>
          <a:bodyPr anchor="t" rtlCol="false" tIns="0" lIns="0" bIns="0" rIns="0">
            <a:spAutoFit/>
          </a:bodyPr>
          <a:lstStyle/>
          <a:p>
            <a:pPr algn="ctr">
              <a:lnSpc>
                <a:spcPts val="3996"/>
              </a:lnSpc>
            </a:pPr>
            <a:r>
              <a:rPr lang="en-US" sz="3600">
                <a:solidFill>
                  <a:srgbClr val="141414"/>
                </a:solidFill>
                <a:latin typeface="Nunito Sans Black Bold"/>
              </a:rPr>
              <a:t>Mohit Malik</a:t>
            </a:r>
          </a:p>
        </p:txBody>
      </p:sp>
      <p:sp>
        <p:nvSpPr>
          <p:cNvPr name="TextBox 22" id="22"/>
          <p:cNvSpPr txBox="true"/>
          <p:nvPr/>
        </p:nvSpPr>
        <p:spPr>
          <a:xfrm rot="0">
            <a:off x="12149631" y="6904128"/>
            <a:ext cx="4919169" cy="507873"/>
          </a:xfrm>
          <a:prstGeom prst="rect">
            <a:avLst/>
          </a:prstGeom>
        </p:spPr>
        <p:txBody>
          <a:bodyPr anchor="t" rtlCol="false" tIns="0" lIns="0" bIns="0" rIns="0">
            <a:spAutoFit/>
          </a:bodyPr>
          <a:lstStyle/>
          <a:p>
            <a:pPr algn="ctr">
              <a:lnSpc>
                <a:spcPts val="3996"/>
              </a:lnSpc>
            </a:pPr>
            <a:r>
              <a:rPr lang="en-US" sz="3600">
                <a:solidFill>
                  <a:srgbClr val="141414"/>
                </a:solidFill>
                <a:latin typeface="Nunito Sans Black Bold"/>
              </a:rPr>
              <a:t>Namit Kumar</a:t>
            </a:r>
          </a:p>
        </p:txBody>
      </p:sp>
      <p:sp>
        <p:nvSpPr>
          <p:cNvPr name="TextBox 23" id="23"/>
          <p:cNvSpPr txBox="true"/>
          <p:nvPr/>
        </p:nvSpPr>
        <p:spPr>
          <a:xfrm rot="0">
            <a:off x="1065335" y="6904128"/>
            <a:ext cx="5226900" cy="507873"/>
          </a:xfrm>
          <a:prstGeom prst="rect">
            <a:avLst/>
          </a:prstGeom>
        </p:spPr>
        <p:txBody>
          <a:bodyPr anchor="t" rtlCol="false" tIns="0" lIns="0" bIns="0" rIns="0">
            <a:spAutoFit/>
          </a:bodyPr>
          <a:lstStyle/>
          <a:p>
            <a:pPr algn="ctr">
              <a:lnSpc>
                <a:spcPts val="3996"/>
              </a:lnSpc>
            </a:pPr>
            <a:r>
              <a:rPr lang="en-US" sz="3600">
                <a:solidFill>
                  <a:srgbClr val="141414"/>
                </a:solidFill>
                <a:latin typeface="Nunito Sans Black Bold"/>
              </a:rPr>
              <a:t>Manish Kumar Sharma</a:t>
            </a:r>
          </a:p>
        </p:txBody>
      </p:sp>
      <p:sp>
        <p:nvSpPr>
          <p:cNvPr name="TextBox 24" id="24"/>
          <p:cNvSpPr txBox="true"/>
          <p:nvPr/>
        </p:nvSpPr>
        <p:spPr>
          <a:xfrm rot="0">
            <a:off x="6684415" y="7430262"/>
            <a:ext cx="4919169" cy="455676"/>
          </a:xfrm>
          <a:prstGeom prst="rect">
            <a:avLst/>
          </a:prstGeom>
        </p:spPr>
        <p:txBody>
          <a:bodyPr anchor="t" rtlCol="false" tIns="0" lIns="0" bIns="0" rIns="0">
            <a:spAutoFit/>
          </a:bodyPr>
          <a:lstStyle/>
          <a:p>
            <a:pPr algn="ctr">
              <a:lnSpc>
                <a:spcPts val="3552"/>
              </a:lnSpc>
            </a:pPr>
            <a:r>
              <a:rPr lang="en-US" sz="3200">
                <a:solidFill>
                  <a:srgbClr val="487307"/>
                </a:solidFill>
                <a:latin typeface="Nunito Sans Bold"/>
              </a:rPr>
              <a:t>Founder</a:t>
            </a:r>
          </a:p>
        </p:txBody>
      </p:sp>
      <p:sp>
        <p:nvSpPr>
          <p:cNvPr name="TextBox 25" id="25"/>
          <p:cNvSpPr txBox="true"/>
          <p:nvPr/>
        </p:nvSpPr>
        <p:spPr>
          <a:xfrm rot="0">
            <a:off x="12149631" y="7430262"/>
            <a:ext cx="4919169" cy="455676"/>
          </a:xfrm>
          <a:prstGeom prst="rect">
            <a:avLst/>
          </a:prstGeom>
        </p:spPr>
        <p:txBody>
          <a:bodyPr anchor="t" rtlCol="false" tIns="0" lIns="0" bIns="0" rIns="0">
            <a:spAutoFit/>
          </a:bodyPr>
          <a:lstStyle/>
          <a:p>
            <a:pPr algn="ctr">
              <a:lnSpc>
                <a:spcPts val="3552"/>
              </a:lnSpc>
            </a:pPr>
            <a:r>
              <a:rPr lang="en-US" sz="3200">
                <a:solidFill>
                  <a:srgbClr val="487307"/>
                </a:solidFill>
                <a:latin typeface="Nunito Sans Bold"/>
              </a:rPr>
              <a:t>Co-Founder</a:t>
            </a:r>
          </a:p>
        </p:txBody>
      </p:sp>
      <p:sp>
        <p:nvSpPr>
          <p:cNvPr name="TextBox 26" id="26"/>
          <p:cNvSpPr txBox="true"/>
          <p:nvPr/>
        </p:nvSpPr>
        <p:spPr>
          <a:xfrm rot="0">
            <a:off x="1219200" y="7430262"/>
            <a:ext cx="4919169" cy="455676"/>
          </a:xfrm>
          <a:prstGeom prst="rect">
            <a:avLst/>
          </a:prstGeom>
        </p:spPr>
        <p:txBody>
          <a:bodyPr anchor="t" rtlCol="false" tIns="0" lIns="0" bIns="0" rIns="0">
            <a:spAutoFit/>
          </a:bodyPr>
          <a:lstStyle/>
          <a:p>
            <a:pPr algn="ctr">
              <a:lnSpc>
                <a:spcPts val="3552"/>
              </a:lnSpc>
            </a:pPr>
            <a:r>
              <a:rPr lang="en-US" sz="3200">
                <a:solidFill>
                  <a:srgbClr val="487307"/>
                </a:solidFill>
                <a:latin typeface="Nunito Sans Bold"/>
              </a:rPr>
              <a:t>Co-Founder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77000" y="1028700"/>
            <a:ext cx="6175733" cy="8229600"/>
            <a:chOff x="0" y="0"/>
            <a:chExt cx="2611344" cy="3479800"/>
          </a:xfrm>
        </p:grpSpPr>
        <p:sp>
          <p:nvSpPr>
            <p:cNvPr name="Freeform 3" id="3"/>
            <p:cNvSpPr/>
            <p:nvPr/>
          </p:nvSpPr>
          <p:spPr>
            <a:xfrm>
              <a:off x="0" y="0"/>
              <a:ext cx="2611344" cy="3479800"/>
            </a:xfrm>
            <a:custGeom>
              <a:avLst/>
              <a:gdLst/>
              <a:ahLst/>
              <a:cxnLst/>
              <a:rect r="r" b="b" t="t" l="l"/>
              <a:pathLst>
                <a:path h="3479800" w="2611344">
                  <a:moveTo>
                    <a:pt x="2486884" y="3479800"/>
                  </a:moveTo>
                  <a:lnTo>
                    <a:pt x="124460" y="3479800"/>
                  </a:lnTo>
                  <a:cubicBezTo>
                    <a:pt x="55880" y="3479800"/>
                    <a:pt x="0" y="3423920"/>
                    <a:pt x="0" y="3355340"/>
                  </a:cubicBezTo>
                  <a:lnTo>
                    <a:pt x="0" y="124460"/>
                  </a:lnTo>
                  <a:cubicBezTo>
                    <a:pt x="0" y="55880"/>
                    <a:pt x="55880" y="0"/>
                    <a:pt x="124460" y="0"/>
                  </a:cubicBezTo>
                  <a:lnTo>
                    <a:pt x="2486884" y="0"/>
                  </a:lnTo>
                  <a:cubicBezTo>
                    <a:pt x="2555464" y="0"/>
                    <a:pt x="2611344" y="55880"/>
                    <a:pt x="2611344" y="124460"/>
                  </a:cubicBezTo>
                  <a:lnTo>
                    <a:pt x="2611344" y="3355340"/>
                  </a:lnTo>
                  <a:cubicBezTo>
                    <a:pt x="2611344" y="3423920"/>
                    <a:pt x="2555464" y="3479800"/>
                    <a:pt x="2486884" y="3479800"/>
                  </a:cubicBezTo>
                  <a:close/>
                </a:path>
              </a:pathLst>
            </a:custGeom>
            <a:solidFill>
              <a:srgbClr val="487307"/>
            </a:solidFill>
          </p:spPr>
        </p:sp>
      </p:grpSp>
      <p:grpSp>
        <p:nvGrpSpPr>
          <p:cNvPr name="Group 4" id="4"/>
          <p:cNvGrpSpPr>
            <a:grpSpLocks noChangeAspect="true"/>
          </p:cNvGrpSpPr>
          <p:nvPr/>
        </p:nvGrpSpPr>
        <p:grpSpPr>
          <a:xfrm rot="0">
            <a:off x="9657795" y="1636713"/>
            <a:ext cx="6999553" cy="7013575"/>
            <a:chOff x="0" y="0"/>
            <a:chExt cx="10143490" cy="10163810"/>
          </a:xfrm>
        </p:grpSpPr>
        <p:sp>
          <p:nvSpPr>
            <p:cNvPr name="Freeform 5" id="5"/>
            <p:cNvSpPr/>
            <p:nvPr/>
          </p:nvSpPr>
          <p:spPr>
            <a:xfrm>
              <a:off x="0" y="0"/>
              <a:ext cx="10143351" cy="10163632"/>
            </a:xfrm>
            <a:custGeom>
              <a:avLst/>
              <a:gdLst/>
              <a:ahLst/>
              <a:cxnLst/>
              <a:rect r="r" b="b" t="t" l="l"/>
              <a:pathLst>
                <a:path h="10163632" w="10143351">
                  <a:moveTo>
                    <a:pt x="0" y="0"/>
                  </a:moveTo>
                  <a:lnTo>
                    <a:pt x="10143351" y="0"/>
                  </a:lnTo>
                  <a:lnTo>
                    <a:pt x="10143351" y="10163632"/>
                  </a:lnTo>
                  <a:lnTo>
                    <a:pt x="0" y="10163632"/>
                  </a:lnTo>
                  <a:close/>
                </a:path>
              </a:pathLst>
            </a:custGeom>
            <a:blipFill>
              <a:blip r:embed="rId2"/>
              <a:stretch>
                <a:fillRect l="0" r="0" t="-25" b="-25"/>
              </a:stretch>
            </a:blipFill>
          </p:spPr>
        </p:sp>
        <p:sp>
          <p:nvSpPr>
            <p:cNvPr name="Freeform 6" id="6"/>
            <p:cNvSpPr/>
            <p:nvPr/>
          </p:nvSpPr>
          <p:spPr>
            <a:xfrm>
              <a:off x="3149600" y="2368550"/>
              <a:ext cx="5156200" cy="6858000"/>
            </a:xfrm>
            <a:custGeom>
              <a:avLst/>
              <a:gdLst/>
              <a:ahLst/>
              <a:cxnLst/>
              <a:rect r="r" b="b" t="t" l="l"/>
              <a:pathLst>
                <a:path h="6858000" w="5156200">
                  <a:moveTo>
                    <a:pt x="0" y="0"/>
                  </a:moveTo>
                  <a:lnTo>
                    <a:pt x="5156200" y="0"/>
                  </a:lnTo>
                  <a:lnTo>
                    <a:pt x="5156200" y="6858000"/>
                  </a:lnTo>
                  <a:lnTo>
                    <a:pt x="0" y="6858000"/>
                  </a:lnTo>
                  <a:close/>
                </a:path>
              </a:pathLst>
            </a:custGeom>
            <a:blipFill>
              <a:blip r:embed="rId3"/>
              <a:stretch>
                <a:fillRect l="0" r="0" t="-6491" b="-6491"/>
              </a:stretch>
            </a:blipFill>
          </p:spPr>
        </p:sp>
        <p:sp>
          <p:nvSpPr>
            <p:cNvPr name="Freeform 7" id="7"/>
            <p:cNvSpPr/>
            <p:nvPr/>
          </p:nvSpPr>
          <p:spPr>
            <a:xfrm>
              <a:off x="374650" y="673100"/>
              <a:ext cx="6318250" cy="8427288"/>
            </a:xfrm>
            <a:custGeom>
              <a:avLst/>
              <a:gdLst/>
              <a:ahLst/>
              <a:cxnLst/>
              <a:rect r="r" b="b" t="t" l="l"/>
              <a:pathLst>
                <a:path h="8427288" w="6318250">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0" r="0" t="-16590" b="-16590"/>
              </a:stretch>
            </a:blipFill>
          </p:spPr>
        </p:sp>
      </p:grpSp>
      <p:grpSp>
        <p:nvGrpSpPr>
          <p:cNvPr name="Group 8" id="8"/>
          <p:cNvGrpSpPr/>
          <p:nvPr/>
        </p:nvGrpSpPr>
        <p:grpSpPr>
          <a:xfrm rot="0">
            <a:off x="1028700" y="7164717"/>
            <a:ext cx="7293006" cy="562598"/>
            <a:chOff x="0" y="0"/>
            <a:chExt cx="9724008" cy="750130"/>
          </a:xfrm>
        </p:grpSpPr>
        <p:sp>
          <p:nvSpPr>
            <p:cNvPr name="TextBox 9" id="9"/>
            <p:cNvSpPr txBox="true"/>
            <p:nvPr/>
          </p:nvSpPr>
          <p:spPr>
            <a:xfrm rot="0">
              <a:off x="8372518" y="-76200"/>
              <a:ext cx="1351490" cy="826330"/>
            </a:xfrm>
            <a:prstGeom prst="rect">
              <a:avLst/>
            </a:prstGeom>
          </p:spPr>
          <p:txBody>
            <a:bodyPr anchor="t" rtlCol="false" tIns="0" lIns="0" bIns="0" rIns="0">
              <a:spAutoFit/>
            </a:bodyPr>
            <a:lstStyle/>
            <a:p>
              <a:pPr algn="l">
                <a:lnSpc>
                  <a:spcPts val="5208"/>
                </a:lnSpc>
              </a:pPr>
              <a:r>
                <a:rPr lang="en-US" sz="3720">
                  <a:solidFill>
                    <a:srgbClr val="000000"/>
                  </a:solidFill>
                  <a:latin typeface="Nunito Sans Bold"/>
                </a:rPr>
                <a:t>77%</a:t>
              </a:r>
            </a:p>
          </p:txBody>
        </p:sp>
        <p:grpSp>
          <p:nvGrpSpPr>
            <p:cNvPr name="Group 10" id="10"/>
            <p:cNvGrpSpPr>
              <a:grpSpLocks noChangeAspect="true"/>
            </p:cNvGrpSpPr>
            <p:nvPr/>
          </p:nvGrpSpPr>
          <p:grpSpPr>
            <a:xfrm rot="0">
              <a:off x="0" y="95981"/>
              <a:ext cx="7973827" cy="558168"/>
              <a:chOff x="0" y="0"/>
              <a:chExt cx="1270000" cy="88900"/>
            </a:xfrm>
          </p:grpSpPr>
          <p:sp>
            <p:nvSpPr>
              <p:cNvPr name="Freeform 11" id="11"/>
              <p:cNvSpPr/>
              <p:nvPr/>
            </p:nvSpPr>
            <p:spPr>
              <a:xfrm>
                <a:off x="-2195" y="-71"/>
                <a:ext cx="1274391" cy="89042"/>
              </a:xfrm>
              <a:custGeom>
                <a:avLst/>
                <a:gdLst/>
                <a:ahLst/>
                <a:cxnLst/>
                <a:rect r="r" b="b" t="t" l="l"/>
                <a:pathLst>
                  <a:path h="89042" w="1274391">
                    <a:moveTo>
                      <a:pt x="46645" y="71"/>
                    </a:moveTo>
                    <a:lnTo>
                      <a:pt x="1227745" y="71"/>
                    </a:lnTo>
                    <a:lnTo>
                      <a:pt x="1227745" y="71"/>
                    </a:lnTo>
                    <a:cubicBezTo>
                      <a:pt x="1243673" y="0"/>
                      <a:pt x="1258421" y="8456"/>
                      <a:pt x="1266406" y="22238"/>
                    </a:cubicBezTo>
                    <a:cubicBezTo>
                      <a:pt x="1274390" y="36021"/>
                      <a:pt x="1274390" y="53021"/>
                      <a:pt x="1266406" y="66804"/>
                    </a:cubicBezTo>
                    <a:cubicBezTo>
                      <a:pt x="1258421" y="80586"/>
                      <a:pt x="1243673" y="89042"/>
                      <a:pt x="1227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F2F2F2"/>
              </a:solidFill>
            </p:spPr>
          </p:sp>
          <p:sp>
            <p:nvSpPr>
              <p:cNvPr name="Freeform 12" id="12"/>
              <p:cNvSpPr/>
              <p:nvPr/>
            </p:nvSpPr>
            <p:spPr>
              <a:xfrm>
                <a:off x="-2195" y="-71"/>
                <a:ext cx="982291" cy="89042"/>
              </a:xfrm>
              <a:custGeom>
                <a:avLst/>
                <a:gdLst/>
                <a:ahLst/>
                <a:cxnLst/>
                <a:rect r="r" b="b" t="t" l="l"/>
                <a:pathLst>
                  <a:path h="89042" w="982291">
                    <a:moveTo>
                      <a:pt x="46645" y="71"/>
                    </a:moveTo>
                    <a:lnTo>
                      <a:pt x="935645" y="71"/>
                    </a:lnTo>
                    <a:lnTo>
                      <a:pt x="935645" y="71"/>
                    </a:lnTo>
                    <a:cubicBezTo>
                      <a:pt x="951573" y="0"/>
                      <a:pt x="966321" y="8456"/>
                      <a:pt x="974306" y="22238"/>
                    </a:cubicBezTo>
                    <a:cubicBezTo>
                      <a:pt x="982290" y="36021"/>
                      <a:pt x="982290" y="53021"/>
                      <a:pt x="974306" y="66804"/>
                    </a:cubicBezTo>
                    <a:cubicBezTo>
                      <a:pt x="966321" y="80586"/>
                      <a:pt x="951573" y="89042"/>
                      <a:pt x="9356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487307"/>
              </a:solidFill>
            </p:spPr>
          </p:sp>
        </p:grpSp>
      </p:grpSp>
      <p:grpSp>
        <p:nvGrpSpPr>
          <p:cNvPr name="Group 13" id="13"/>
          <p:cNvGrpSpPr/>
          <p:nvPr/>
        </p:nvGrpSpPr>
        <p:grpSpPr>
          <a:xfrm rot="0">
            <a:off x="1028700" y="8391696"/>
            <a:ext cx="7293006" cy="562598"/>
            <a:chOff x="0" y="0"/>
            <a:chExt cx="9724008" cy="750130"/>
          </a:xfrm>
        </p:grpSpPr>
        <p:sp>
          <p:nvSpPr>
            <p:cNvPr name="TextBox 14" id="14"/>
            <p:cNvSpPr txBox="true"/>
            <p:nvPr/>
          </p:nvSpPr>
          <p:spPr>
            <a:xfrm rot="0">
              <a:off x="8372518" y="-76200"/>
              <a:ext cx="1351490" cy="826330"/>
            </a:xfrm>
            <a:prstGeom prst="rect">
              <a:avLst/>
            </a:prstGeom>
          </p:spPr>
          <p:txBody>
            <a:bodyPr anchor="t" rtlCol="false" tIns="0" lIns="0" bIns="0" rIns="0">
              <a:spAutoFit/>
            </a:bodyPr>
            <a:lstStyle/>
            <a:p>
              <a:pPr algn="l">
                <a:lnSpc>
                  <a:spcPts val="5208"/>
                </a:lnSpc>
              </a:pPr>
              <a:r>
                <a:rPr lang="en-US" sz="3720">
                  <a:solidFill>
                    <a:srgbClr val="000000"/>
                  </a:solidFill>
                  <a:latin typeface="Nunito Sans Bold"/>
                </a:rPr>
                <a:t>86%</a:t>
              </a:r>
            </a:p>
          </p:txBody>
        </p:sp>
        <p:grpSp>
          <p:nvGrpSpPr>
            <p:cNvPr name="Group 15" id="15"/>
            <p:cNvGrpSpPr>
              <a:grpSpLocks noChangeAspect="true"/>
            </p:cNvGrpSpPr>
            <p:nvPr/>
          </p:nvGrpSpPr>
          <p:grpSpPr>
            <a:xfrm rot="0">
              <a:off x="0" y="95981"/>
              <a:ext cx="7973827" cy="558168"/>
              <a:chOff x="0" y="0"/>
              <a:chExt cx="1270000" cy="88900"/>
            </a:xfrm>
          </p:grpSpPr>
          <p:sp>
            <p:nvSpPr>
              <p:cNvPr name="Freeform 16" id="16"/>
              <p:cNvSpPr/>
              <p:nvPr/>
            </p:nvSpPr>
            <p:spPr>
              <a:xfrm>
                <a:off x="-2195" y="-71"/>
                <a:ext cx="1274391" cy="89042"/>
              </a:xfrm>
              <a:custGeom>
                <a:avLst/>
                <a:gdLst/>
                <a:ahLst/>
                <a:cxnLst/>
                <a:rect r="r" b="b" t="t" l="l"/>
                <a:pathLst>
                  <a:path h="89042" w="1274391">
                    <a:moveTo>
                      <a:pt x="46645" y="71"/>
                    </a:moveTo>
                    <a:lnTo>
                      <a:pt x="1227745" y="71"/>
                    </a:lnTo>
                    <a:lnTo>
                      <a:pt x="1227745" y="71"/>
                    </a:lnTo>
                    <a:cubicBezTo>
                      <a:pt x="1243673" y="0"/>
                      <a:pt x="1258421" y="8456"/>
                      <a:pt x="1266406" y="22238"/>
                    </a:cubicBezTo>
                    <a:cubicBezTo>
                      <a:pt x="1274390" y="36021"/>
                      <a:pt x="1274390" y="53021"/>
                      <a:pt x="1266406" y="66804"/>
                    </a:cubicBezTo>
                    <a:cubicBezTo>
                      <a:pt x="1258421" y="80586"/>
                      <a:pt x="1243673" y="89042"/>
                      <a:pt x="12277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F2F2F2"/>
              </a:solidFill>
            </p:spPr>
          </p:sp>
          <p:sp>
            <p:nvSpPr>
              <p:cNvPr name="Freeform 17" id="17"/>
              <p:cNvSpPr/>
              <p:nvPr/>
            </p:nvSpPr>
            <p:spPr>
              <a:xfrm>
                <a:off x="-2195" y="-71"/>
                <a:ext cx="1096591" cy="89042"/>
              </a:xfrm>
              <a:custGeom>
                <a:avLst/>
                <a:gdLst/>
                <a:ahLst/>
                <a:cxnLst/>
                <a:rect r="r" b="b" t="t" l="l"/>
                <a:pathLst>
                  <a:path h="89042" w="1096591">
                    <a:moveTo>
                      <a:pt x="46645" y="71"/>
                    </a:moveTo>
                    <a:lnTo>
                      <a:pt x="1049945" y="71"/>
                    </a:lnTo>
                    <a:lnTo>
                      <a:pt x="1049945" y="71"/>
                    </a:lnTo>
                    <a:cubicBezTo>
                      <a:pt x="1065873" y="0"/>
                      <a:pt x="1080621" y="8456"/>
                      <a:pt x="1088606" y="22238"/>
                    </a:cubicBezTo>
                    <a:cubicBezTo>
                      <a:pt x="1096590" y="36021"/>
                      <a:pt x="1096590" y="53021"/>
                      <a:pt x="1088606" y="66804"/>
                    </a:cubicBezTo>
                    <a:cubicBezTo>
                      <a:pt x="1080621" y="80586"/>
                      <a:pt x="1065873" y="89042"/>
                      <a:pt x="1049945" y="88971"/>
                    </a:cubicBezTo>
                    <a:lnTo>
                      <a:pt x="46645" y="88971"/>
                    </a:lnTo>
                    <a:cubicBezTo>
                      <a:pt x="30717" y="89042"/>
                      <a:pt x="15969" y="80586"/>
                      <a:pt x="7984" y="66804"/>
                    </a:cubicBezTo>
                    <a:cubicBezTo>
                      <a:pt x="0" y="53021"/>
                      <a:pt x="0" y="36021"/>
                      <a:pt x="7984" y="22238"/>
                    </a:cubicBezTo>
                    <a:cubicBezTo>
                      <a:pt x="15969" y="8456"/>
                      <a:pt x="30717" y="0"/>
                      <a:pt x="46645" y="71"/>
                    </a:cubicBezTo>
                    <a:close/>
                  </a:path>
                </a:pathLst>
              </a:custGeom>
              <a:solidFill>
                <a:srgbClr val="487307"/>
              </a:solidFill>
            </p:spPr>
          </p:sp>
        </p:grpSp>
      </p:grpSp>
      <p:grpSp>
        <p:nvGrpSpPr>
          <p:cNvPr name="Group 18" id="18"/>
          <p:cNvGrpSpPr/>
          <p:nvPr/>
        </p:nvGrpSpPr>
        <p:grpSpPr>
          <a:xfrm rot="0">
            <a:off x="8928262" y="2421731"/>
            <a:ext cx="1459066" cy="1459066"/>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29F05"/>
            </a:solidFill>
          </p:spPr>
        </p:sp>
      </p:grpSp>
      <p:sp>
        <p:nvSpPr>
          <p:cNvPr name="AutoShape 20" id="20"/>
          <p:cNvSpPr/>
          <p:nvPr/>
        </p:nvSpPr>
        <p:spPr>
          <a:xfrm rot="5400000">
            <a:off x="9372041" y="3113164"/>
            <a:ext cx="571508" cy="0"/>
          </a:xfrm>
          <a:prstGeom prst="line">
            <a:avLst/>
          </a:prstGeom>
          <a:ln cap="rnd" w="76200">
            <a:solidFill>
              <a:srgbClr val="FFFFFF"/>
            </a:solidFill>
            <a:prstDash val="solid"/>
            <a:headEnd type="none" len="sm" w="sm"/>
            <a:tailEnd type="arrow" len="sm" w="med"/>
          </a:ln>
        </p:spPr>
      </p:sp>
      <p:sp>
        <p:nvSpPr>
          <p:cNvPr name="TextBox 21" id="21"/>
          <p:cNvSpPr txBox="true"/>
          <p:nvPr/>
        </p:nvSpPr>
        <p:spPr>
          <a:xfrm rot="0">
            <a:off x="1028700" y="1513681"/>
            <a:ext cx="7579165" cy="1997075"/>
          </a:xfrm>
          <a:prstGeom prst="rect">
            <a:avLst/>
          </a:prstGeom>
        </p:spPr>
        <p:txBody>
          <a:bodyPr anchor="t" rtlCol="false" tIns="0" lIns="0" bIns="0" rIns="0">
            <a:spAutoFit/>
          </a:bodyPr>
          <a:lstStyle/>
          <a:p>
            <a:pPr>
              <a:lnSpc>
                <a:spcPts val="7600"/>
              </a:lnSpc>
            </a:pPr>
            <a:r>
              <a:rPr lang="en-US" sz="8000">
                <a:solidFill>
                  <a:srgbClr val="141414"/>
                </a:solidFill>
                <a:latin typeface="Nunito Sans Black"/>
              </a:rPr>
              <a:t>Try Our </a:t>
            </a:r>
          </a:p>
          <a:p>
            <a:pPr>
              <a:lnSpc>
                <a:spcPts val="7600"/>
              </a:lnSpc>
            </a:pPr>
            <a:r>
              <a:rPr lang="en-US" sz="8000">
                <a:solidFill>
                  <a:srgbClr val="141414"/>
                </a:solidFill>
                <a:latin typeface="Nunito Sans Black"/>
              </a:rPr>
              <a:t>Great App</a:t>
            </a:r>
          </a:p>
        </p:txBody>
      </p:sp>
      <p:sp>
        <p:nvSpPr>
          <p:cNvPr name="TextBox 22" id="22"/>
          <p:cNvSpPr txBox="true"/>
          <p:nvPr/>
        </p:nvSpPr>
        <p:spPr>
          <a:xfrm rot="0">
            <a:off x="1028700" y="4408900"/>
            <a:ext cx="8629095" cy="8961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World's best User friendly application telling you amazing facts about flowers &amp; plants.</a:t>
            </a:r>
          </a:p>
        </p:txBody>
      </p:sp>
      <p:sp>
        <p:nvSpPr>
          <p:cNvPr name="TextBox 23" id="23"/>
          <p:cNvSpPr txBox="true"/>
          <p:nvPr/>
        </p:nvSpPr>
        <p:spPr>
          <a:xfrm rot="0">
            <a:off x="1028700" y="3501231"/>
            <a:ext cx="6353582" cy="457200"/>
          </a:xfrm>
          <a:prstGeom prst="rect">
            <a:avLst/>
          </a:prstGeom>
        </p:spPr>
        <p:txBody>
          <a:bodyPr anchor="t" rtlCol="false" tIns="0" lIns="0" bIns="0" rIns="0">
            <a:spAutoFit/>
          </a:bodyPr>
          <a:lstStyle/>
          <a:p>
            <a:pPr>
              <a:lnSpc>
                <a:spcPts val="3419"/>
              </a:lnSpc>
            </a:pPr>
            <a:r>
              <a:rPr lang="en-US" sz="3600">
                <a:solidFill>
                  <a:srgbClr val="487307"/>
                </a:solidFill>
                <a:latin typeface="Nunito Sans Bold"/>
              </a:rPr>
              <a:t>Awesome Product</a:t>
            </a:r>
          </a:p>
        </p:txBody>
      </p:sp>
      <p:sp>
        <p:nvSpPr>
          <p:cNvPr name="TextBox 24" id="24"/>
          <p:cNvSpPr txBox="true"/>
          <p:nvPr/>
        </p:nvSpPr>
        <p:spPr>
          <a:xfrm rot="0">
            <a:off x="1028700" y="6707517"/>
            <a:ext cx="4057650" cy="457200"/>
          </a:xfrm>
          <a:prstGeom prst="rect">
            <a:avLst/>
          </a:prstGeom>
        </p:spPr>
        <p:txBody>
          <a:bodyPr anchor="t" rtlCol="false" tIns="0" lIns="0" bIns="0" rIns="0">
            <a:spAutoFit/>
          </a:bodyPr>
          <a:lstStyle/>
          <a:p>
            <a:pPr>
              <a:lnSpc>
                <a:spcPts val="3419"/>
              </a:lnSpc>
            </a:pPr>
            <a:r>
              <a:rPr lang="en-US" sz="3600">
                <a:solidFill>
                  <a:srgbClr val="141414"/>
                </a:solidFill>
                <a:latin typeface="Nunito Sans Bold"/>
              </a:rPr>
              <a:t>App Interface</a:t>
            </a:r>
          </a:p>
        </p:txBody>
      </p:sp>
      <p:sp>
        <p:nvSpPr>
          <p:cNvPr name="TextBox 25" id="25"/>
          <p:cNvSpPr txBox="true"/>
          <p:nvPr/>
        </p:nvSpPr>
        <p:spPr>
          <a:xfrm rot="0">
            <a:off x="1028700" y="7934496"/>
            <a:ext cx="3534134" cy="457200"/>
          </a:xfrm>
          <a:prstGeom prst="rect">
            <a:avLst/>
          </a:prstGeom>
        </p:spPr>
        <p:txBody>
          <a:bodyPr anchor="t" rtlCol="false" tIns="0" lIns="0" bIns="0" rIns="0">
            <a:spAutoFit/>
          </a:bodyPr>
          <a:lstStyle/>
          <a:p>
            <a:pPr>
              <a:lnSpc>
                <a:spcPts val="3419"/>
              </a:lnSpc>
            </a:pPr>
            <a:r>
              <a:rPr lang="en-US" sz="3600">
                <a:solidFill>
                  <a:srgbClr val="141414"/>
                </a:solidFill>
                <a:latin typeface="Nunito Sans Bold"/>
              </a:rPr>
              <a:t>Speed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DAE8wW9MCsU</dc:identifier>
  <dcterms:modified xsi:type="dcterms:W3CDTF">2011-08-01T06:04:30Z</dcterms:modified>
  <cp:revision>1</cp:revision>
  <dc:title>Green Simple World Forestry Day Presentation</dc:title>
</cp:coreProperties>
</file>